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306" r:id="rId4"/>
    <p:sldId id="294" r:id="rId5"/>
    <p:sldId id="257" r:id="rId6"/>
    <p:sldId id="258" r:id="rId7"/>
    <p:sldId id="260" r:id="rId8"/>
    <p:sldId id="261" r:id="rId9"/>
    <p:sldId id="295" r:id="rId10"/>
    <p:sldId id="296" r:id="rId11"/>
    <p:sldId id="264" r:id="rId12"/>
    <p:sldId id="284" r:id="rId13"/>
    <p:sldId id="266" r:id="rId14"/>
    <p:sldId id="302" r:id="rId15"/>
    <p:sldId id="292" r:id="rId16"/>
    <p:sldId id="298" r:id="rId17"/>
    <p:sldId id="299" r:id="rId18"/>
    <p:sldId id="300" r:id="rId19"/>
    <p:sldId id="273" r:id="rId20"/>
    <p:sldId id="274" r:id="rId21"/>
    <p:sldId id="301" r:id="rId22"/>
    <p:sldId id="293" r:id="rId23"/>
    <p:sldId id="276" r:id="rId24"/>
    <p:sldId id="280" r:id="rId25"/>
    <p:sldId id="282" r:id="rId26"/>
    <p:sldId id="281" r:id="rId27"/>
    <p:sldId id="304" r:id="rId28"/>
    <p:sldId id="305" r:id="rId29"/>
    <p:sldId id="307" r:id="rId30"/>
    <p:sldId id="283" r:id="rId31"/>
    <p:sldId id="288" r:id="rId32"/>
  </p:sldIdLst>
  <p:sldSz cx="12192000" cy="6858000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33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/>
              <a:t>Causes of translational problems identified by researchers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papers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Lack of human in vitro data</c:v>
                </c:pt>
                <c:pt idx="1">
                  <c:v>Lack of multidisciplinary collaboration</c:v>
                </c:pt>
                <c:pt idx="2">
                  <c:v>Biologically weak compounds</c:v>
                </c:pt>
                <c:pt idx="3">
                  <c:v>Perverse pressures (promotion, publication etc)</c:v>
                </c:pt>
                <c:pt idx="4">
                  <c:v>Miscellaneous</c:v>
                </c:pt>
                <c:pt idx="5">
                  <c:v>Poor reporting</c:v>
                </c:pt>
                <c:pt idx="6">
                  <c:v>Reductionist approach</c:v>
                </c:pt>
                <c:pt idx="7">
                  <c:v>Lack of proof of principle</c:v>
                </c:pt>
                <c:pt idx="8">
                  <c:v>Publication bias</c:v>
                </c:pt>
                <c:pt idx="9">
                  <c:v>Clinical trials based on weak preclinical evidence</c:v>
                </c:pt>
                <c:pt idx="10">
                  <c:v>Problems with clinical trials</c:v>
                </c:pt>
                <c:pt idx="11">
                  <c:v>Poor internal validity</c:v>
                </c:pt>
                <c:pt idx="12">
                  <c:v>Poor external validity (22 citing animal-human species diffs)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17</c:v>
                </c:pt>
                <c:pt idx="9">
                  <c:v>19</c:v>
                </c:pt>
                <c:pt idx="10">
                  <c:v>40</c:v>
                </c:pt>
                <c:pt idx="11">
                  <c:v>48</c:v>
                </c:pt>
                <c:pt idx="1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B-4809-8402-3E8023423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Lack of human in vitro data</c:v>
                </c:pt>
                <c:pt idx="1">
                  <c:v>Lack of multidisciplinary collaboration</c:v>
                </c:pt>
                <c:pt idx="2">
                  <c:v>Biologically weak compounds</c:v>
                </c:pt>
                <c:pt idx="3">
                  <c:v>Perverse pressures (promotion, publication etc)</c:v>
                </c:pt>
                <c:pt idx="4">
                  <c:v>Miscellaneous</c:v>
                </c:pt>
                <c:pt idx="5">
                  <c:v>Poor reporting</c:v>
                </c:pt>
                <c:pt idx="6">
                  <c:v>Reductionist approach</c:v>
                </c:pt>
                <c:pt idx="7">
                  <c:v>Lack of proof of principle</c:v>
                </c:pt>
                <c:pt idx="8">
                  <c:v>Publication bias</c:v>
                </c:pt>
                <c:pt idx="9">
                  <c:v>Clinical trials based on weak preclinical evidence</c:v>
                </c:pt>
                <c:pt idx="10">
                  <c:v>Problems with clinical trials</c:v>
                </c:pt>
                <c:pt idx="11">
                  <c:v>Poor internal validity</c:v>
                </c:pt>
                <c:pt idx="12">
                  <c:v>Poor external validity (22 citing animal-human species diffs)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D4AB-4809-8402-3E8023423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Lack of human in vitro data</c:v>
                </c:pt>
                <c:pt idx="1">
                  <c:v>Lack of multidisciplinary collaboration</c:v>
                </c:pt>
                <c:pt idx="2">
                  <c:v>Biologically weak compounds</c:v>
                </c:pt>
                <c:pt idx="3">
                  <c:v>Perverse pressures (promotion, publication etc)</c:v>
                </c:pt>
                <c:pt idx="4">
                  <c:v>Miscellaneous</c:v>
                </c:pt>
                <c:pt idx="5">
                  <c:v>Poor reporting</c:v>
                </c:pt>
                <c:pt idx="6">
                  <c:v>Reductionist approach</c:v>
                </c:pt>
                <c:pt idx="7">
                  <c:v>Lack of proof of principle</c:v>
                </c:pt>
                <c:pt idx="8">
                  <c:v>Publication bias</c:v>
                </c:pt>
                <c:pt idx="9">
                  <c:v>Clinical trials based on weak preclinical evidence</c:v>
                </c:pt>
                <c:pt idx="10">
                  <c:v>Problems with clinical trials</c:v>
                </c:pt>
                <c:pt idx="11">
                  <c:v>Poor internal validity</c:v>
                </c:pt>
                <c:pt idx="12">
                  <c:v>Poor external validity (22 citing animal-human species diffs)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D4AB-4809-8402-3E8023423E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52498136"/>
        <c:axId val="552497808"/>
      </c:barChart>
      <c:catAx>
        <c:axId val="552498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497808"/>
        <c:crosses val="autoZero"/>
        <c:auto val="1"/>
        <c:lblAlgn val="ctr"/>
        <c:lblOffset val="100"/>
        <c:noMultiLvlLbl val="0"/>
      </c:catAx>
      <c:valAx>
        <c:axId val="55249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49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/>
              <a:t>Researchers' recommendations for improving translation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papers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574-4712-A121-78E433682D36}"/>
              </c:ext>
            </c:extLst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574-4712-A121-78E433682D36}"/>
              </c:ext>
            </c:extLst>
          </c:dPt>
          <c:dPt>
            <c:idx val="2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74-4712-A121-78E433682D36}"/>
              </c:ext>
            </c:extLst>
          </c:dPt>
          <c:dPt>
            <c:idx val="3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574-4712-A121-78E433682D36}"/>
              </c:ext>
            </c:extLst>
          </c:dPt>
          <c:dPt>
            <c:idx val="4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74-4712-A121-78E433682D36}"/>
              </c:ext>
            </c:extLst>
          </c:dPt>
          <c:dPt>
            <c:idx val="5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574-4712-A121-78E433682D36}"/>
              </c:ext>
            </c:extLst>
          </c:dPt>
          <c:dPt>
            <c:idx val="6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74-4712-A121-78E433682D36}"/>
              </c:ext>
            </c:extLst>
          </c:dPt>
          <c:dPt>
            <c:idx val="7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574-4712-A121-78E433682D36}"/>
              </c:ext>
            </c:extLst>
          </c:dPt>
          <c:dPt>
            <c:idx val="8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74-4712-A121-78E433682D36}"/>
              </c:ext>
            </c:extLst>
          </c:dPt>
          <c:dPt>
            <c:idx val="9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574-4712-A121-78E433682D36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574-4712-A121-78E433682D36}"/>
              </c:ext>
            </c:extLst>
          </c:dPt>
          <c:dPt>
            <c:idx val="11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74-4712-A121-78E433682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Use human focused methods instead of animal studies</c:v>
                </c:pt>
                <c:pt idx="1">
                  <c:v>Test in human tissues/ cell cultures as well as animals</c:v>
                </c:pt>
                <c:pt idx="2">
                  <c:v>Understand mechanisms b4 launching big animal studies</c:v>
                </c:pt>
                <c:pt idx="3">
                  <c:v>Improve reporting</c:v>
                </c:pt>
                <c:pt idx="4">
                  <c:v>Address publication bias </c:v>
                </c:pt>
                <c:pt idx="5">
                  <c:v>Conduct international multicentre preclinical trials</c:v>
                </c:pt>
                <c:pt idx="6">
                  <c:v>Miscellaneous</c:v>
                </c:pt>
                <c:pt idx="7">
                  <c:v>Improve collaboration</c:v>
                </c:pt>
                <c:pt idx="8">
                  <c:v>Greater scrutiny of animal studies (incl. SRs)</c:v>
                </c:pt>
                <c:pt idx="9">
                  <c:v>Improve clinical studies</c:v>
                </c:pt>
                <c:pt idx="10">
                  <c:v>Increase internal validity</c:v>
                </c:pt>
                <c:pt idx="11">
                  <c:v>Increase external validity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19</c:v>
                </c:pt>
                <c:pt idx="7">
                  <c:v>20</c:v>
                </c:pt>
                <c:pt idx="8">
                  <c:v>24</c:v>
                </c:pt>
                <c:pt idx="9">
                  <c:v>39</c:v>
                </c:pt>
                <c:pt idx="10">
                  <c:v>43</c:v>
                </c:pt>
                <c:pt idx="1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B-4986-A4E5-A0B5B8EEA5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Use human focused methods instead of animal studies</c:v>
                </c:pt>
                <c:pt idx="1">
                  <c:v>Test in human tissues/ cell cultures as well as animals</c:v>
                </c:pt>
                <c:pt idx="2">
                  <c:v>Understand mechanisms b4 launching big animal studies</c:v>
                </c:pt>
                <c:pt idx="3">
                  <c:v>Improve reporting</c:v>
                </c:pt>
                <c:pt idx="4">
                  <c:v>Address publication bias </c:v>
                </c:pt>
                <c:pt idx="5">
                  <c:v>Conduct international multicentre preclinical trials</c:v>
                </c:pt>
                <c:pt idx="6">
                  <c:v>Miscellaneous</c:v>
                </c:pt>
                <c:pt idx="7">
                  <c:v>Improve collaboration</c:v>
                </c:pt>
                <c:pt idx="8">
                  <c:v>Greater scrutiny of animal studies (incl. SRs)</c:v>
                </c:pt>
                <c:pt idx="9">
                  <c:v>Improve clinical studies</c:v>
                </c:pt>
                <c:pt idx="10">
                  <c:v>Increase internal validity</c:v>
                </c:pt>
                <c:pt idx="11">
                  <c:v>Increase external validity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085B-4986-A4E5-A0B5B8EEA5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Use human focused methods instead of animal studies</c:v>
                </c:pt>
                <c:pt idx="1">
                  <c:v>Test in human tissues/ cell cultures as well as animals</c:v>
                </c:pt>
                <c:pt idx="2">
                  <c:v>Understand mechanisms b4 launching big animal studies</c:v>
                </c:pt>
                <c:pt idx="3">
                  <c:v>Improve reporting</c:v>
                </c:pt>
                <c:pt idx="4">
                  <c:v>Address publication bias </c:v>
                </c:pt>
                <c:pt idx="5">
                  <c:v>Conduct international multicentre preclinical trials</c:v>
                </c:pt>
                <c:pt idx="6">
                  <c:v>Miscellaneous</c:v>
                </c:pt>
                <c:pt idx="7">
                  <c:v>Improve collaboration</c:v>
                </c:pt>
                <c:pt idx="8">
                  <c:v>Greater scrutiny of animal studies (incl. SRs)</c:v>
                </c:pt>
                <c:pt idx="9">
                  <c:v>Improve clinical studies</c:v>
                </c:pt>
                <c:pt idx="10">
                  <c:v>Increase internal validity</c:v>
                </c:pt>
                <c:pt idx="11">
                  <c:v>Increase external validity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085B-4986-A4E5-A0B5B8EEA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41235144"/>
        <c:axId val="341229240"/>
      </c:barChart>
      <c:catAx>
        <c:axId val="341235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29240"/>
        <c:crosses val="autoZero"/>
        <c:auto val="1"/>
        <c:lblAlgn val="ctr"/>
        <c:lblOffset val="100"/>
        <c:noMultiLvlLbl val="0"/>
      </c:catAx>
      <c:valAx>
        <c:axId val="341229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92D050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845C6E-EA04-4794-B452-2ADF9632C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55C31-D4B3-477C-82FF-F86F627DA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6420973-CB06-4E4F-A2D6-ED5B392FC8B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DB924-1EDC-4689-A20F-552F1F958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1F6F9-D760-4BA1-9E31-5527B96A5C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3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4C49401-397C-4EF8-9256-D32FCD14F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4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41EFA60-E564-4BAB-B3BD-520DE26827EC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8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3D67C221-EFF3-4F8A-993D-5E9C8B620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306513"/>
            <a:ext cx="59975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dirty="0"/>
          </a:p>
          <a:p>
            <a:pPr lvl="2"/>
            <a:r>
              <a:rPr lang="en-GB" dirty="0"/>
              <a:t>Qualitative analysis:</a:t>
            </a:r>
          </a:p>
          <a:p>
            <a:pPr lvl="2"/>
            <a:r>
              <a:rPr lang="en-GB" dirty="0"/>
              <a:t>Deductive - analysis guided by research question</a:t>
            </a:r>
          </a:p>
          <a:p>
            <a:pPr lvl="2"/>
            <a:r>
              <a:rPr lang="en-GB" dirty="0"/>
              <a:t>Inductive - allowing additional / unexpected themes to emerge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 80% of papers published in the last two decades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55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 am interested in extent to which explanations challenge or conform to the animal model paradigm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9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numbers on the chart refer to the number of papers that mentioned an issue</a:t>
            </a:r>
          </a:p>
          <a:p>
            <a:endParaRPr lang="en-GB" dirty="0"/>
          </a:p>
          <a:p>
            <a:r>
              <a:rPr lang="en-GB" dirty="0"/>
              <a:t>Most of the causes suggested by researchers were classified as problems of external validity, followed by problems of internal validity</a:t>
            </a:r>
          </a:p>
          <a:p>
            <a:endParaRPr lang="en-GB" dirty="0"/>
          </a:p>
          <a:p>
            <a:r>
              <a:rPr lang="en-GB" dirty="0"/>
              <a:t>Problems of external validity include things such as inability of the animal model to accurately represent human stroke, lack of representativeness of animal samples (i.e. young, fit animals, no comorbidities)</a:t>
            </a:r>
          </a:p>
          <a:p>
            <a:endParaRPr lang="en-GB" dirty="0"/>
          </a:p>
          <a:p>
            <a:r>
              <a:rPr lang="en-GB" dirty="0"/>
              <a:t>Problems of internal validity include poor experimental design, lack of measures to reduce risk of bias, small sample sizes etc</a:t>
            </a:r>
          </a:p>
          <a:p>
            <a:endParaRPr lang="en-GB" dirty="0"/>
          </a:p>
          <a:p>
            <a:r>
              <a:rPr lang="en-GB" dirty="0"/>
              <a:t>Problems with clinical trials include long window between stroke and administering experimental drug (whereas in animal studies the drug is administered very quickly after the stroke is induced)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Lack of proof of principle: e.g. do neuroprotectants actually reach the target tissue (ischaemic penumbra)/ do drugs cross the blood- brain barrier?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3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scrutiny of animal studies - by journal editors, reviewers and those planning clinical trials, together with systematic reviews and audits of animal studies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4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Stair guidelines first published in 1999 and updated in 2009</a:t>
            </a:r>
          </a:p>
          <a:p>
            <a:endParaRPr lang="en-GB" dirty="0"/>
          </a:p>
          <a:p>
            <a:r>
              <a:rPr lang="en-GB" dirty="0"/>
              <a:t>NXY-059 is a neuroprotective drug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5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Anatomy, physiology and disease manifestation </a:t>
            </a:r>
          </a:p>
          <a:p>
            <a:pPr marL="964783" lvl="2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e.g. rodents have small smooth brains, humans have large brains with multiple folds of the cortical surface</a:t>
            </a:r>
          </a:p>
          <a:p>
            <a:pPr marL="964783" lvl="2"/>
            <a:endParaRPr lang="en-GB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Pharmacokinetics and treatment response</a:t>
            </a:r>
          </a:p>
          <a:p>
            <a:pPr marL="964783" lvl="2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i.e. species variations in way drugs work, dosage, side effects, efficacy </a:t>
            </a:r>
          </a:p>
          <a:p>
            <a:pPr marL="964783" lvl="2"/>
            <a:endParaRPr lang="en-GB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Immune response </a:t>
            </a:r>
          </a:p>
          <a:p>
            <a:pPr marL="964783" lvl="2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e.g. rodents and humans have different inflammatory and immune responses to stroke</a:t>
            </a:r>
          </a:p>
          <a:p>
            <a:pPr marL="964783" lvl="2"/>
            <a:endParaRPr lang="en-GB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</a:rPr>
              <a:t>Genetics</a:t>
            </a:r>
          </a:p>
          <a:p>
            <a:pPr marL="964783" lvl="2"/>
            <a:r>
              <a:rPr lang="en-GB" dirty="0"/>
              <a:t>Despite genetic similarities in mice and humans, the generation of proteins from these genes differs significantly, indicating important differences in how human and rodent cells respond to stroke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83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authors suggested more than one solution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68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3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90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32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99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Invested in idea that animal research ‘works’, i.e. </a:t>
            </a:r>
            <a:r>
              <a:rPr lang="en-GB"/>
              <a:t>benefits humans, </a:t>
            </a:r>
            <a:r>
              <a:rPr lang="en-GB" dirty="0"/>
              <a:t>hard to keep an open mind on issue</a:t>
            </a:r>
          </a:p>
          <a:p>
            <a:r>
              <a:rPr lang="en-GB" dirty="0"/>
              <a:t>Other examples of institutional lock in – career pathways, ease of publication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74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Thomas Kuhn – a historian of science - provides another way of looking at the issue</a:t>
            </a:r>
          </a:p>
          <a:p>
            <a:endParaRPr lang="en-GB" b="0" dirty="0"/>
          </a:p>
          <a:p>
            <a:r>
              <a:rPr lang="en-GB" dirty="0"/>
              <a:t>A scientific anomaly is something that deviates from what is expected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/>
              <a:t>[Debate on fundamental issues</a:t>
            </a:r>
            <a:endParaRPr lang="en-GB" dirty="0"/>
          </a:p>
          <a:p>
            <a:r>
              <a:rPr lang="en-GB" dirty="0"/>
              <a:t>Kuhn notes that scientists doing normal science generally agree on the fundamentals – they don’t waste their time arguing about the most basic issues arising in a field. Kuhn felt that unless debate about fundamentals was closed off, the efficiency of science would be reduced. 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14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4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3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[Lakatos in: Lakatos and Musgrave 1970: Criticism and the growth of knowledge</a:t>
            </a:r>
          </a:p>
          <a:p>
            <a:endParaRPr lang="en-GB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dirty="0"/>
              <a:t>A progressive research programme is one that succeeds in increasing its predictive power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dirty="0"/>
              <a:t>A degenerating research programme only addresses existing problems, i.e. is not being successfully extended to new cases]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4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context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Alzheimers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0.4% success rate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(Cummings et al 2014)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Cancer: 5-8% success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(Kola and Landis 2004;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2014)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Cardiovascular: 20% success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Vatner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2016)</a:t>
            </a:r>
          </a:p>
          <a:p>
            <a:endParaRPr lang="en-GB" dirty="0"/>
          </a:p>
          <a:p>
            <a:r>
              <a:rPr lang="en-GB" dirty="0"/>
              <a:t>When anomalies accumulate within a paradigm Kuhn (1962) – historian of science – notes that we may be entering a period of revolutionary science – i.e. uncertainty about the paradigm and how long it will survive.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66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783">
              <a:defRPr/>
            </a:pPr>
            <a:r>
              <a:rPr lang="en-GB" dirty="0"/>
              <a:t>Not a great deal has moved on for the majority of stroke patients, since I worked in the field in the 1990s – and I feel, for the sake of stroke patients, we have a duty to explore the possibility and validity of other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32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2nd leading cause of death worldwide </a:t>
            </a:r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3rd leading cause of disability worldwide</a:t>
            </a:r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endParaRPr lang="en-GB" dirty="0"/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Economic burdens enormous: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England, Wales and Northern Ireland the total cost of health and social care for patients with acute stroke each year is estimated to be £3.6 billion - mean per patient cost £46,039</a:t>
            </a:r>
            <a:r>
              <a:rPr lang="en-GB" dirty="0"/>
              <a:t> 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the first five years following admission)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6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(about 10-12%) will be eligible for restoring blood flow surgically (EVT: endovascular therapy). A small selected number of ischaemic stroke patients may also be eligible for decompressive craniectomy, to relieve pressure on the brain.</a:t>
            </a:r>
          </a:p>
          <a:p>
            <a:endParaRPr lang="en-GB" dirty="0"/>
          </a:p>
          <a:p>
            <a:r>
              <a:rPr lang="en-GB" dirty="0"/>
              <a:t>Best option for stroke patients is admission to a stroke unit, if they have one, which is a centre of expertise. Of all these treatments, stroke units are most effective in terms of avoiding death and dependency.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Secondary prevention is available for stroke patients who have had clots – in the form of aspirin.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8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92225"/>
            <a:ext cx="59975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6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5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Decided to analyse published opinion papers. Better than survey as views are unfiltered – from one scientist to another – not for general consumption.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quicker and easier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Regenerative therapy: not acute, not pharmaceutical. Stem cells transplanted into brains to encourage neural cells to regenerate. Almost 4 decades of laboratory research have shown safety and efficacy of stem cells in stroke animals.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recently concluded clinical trials indicated stem cells are safe but not effective in stroke patients.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94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Additionally, because the papers are not reporting research there is no need to conduct quality appraisals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9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1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40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7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4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4DB59D-546E-43B1-BC06-3A616D05284A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B42DE-E594-4F4D-932F-78CDA362086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38200" y="976330"/>
            <a:ext cx="10515600" cy="20367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Are researchers moving away from animal models as a result </a:t>
            </a:r>
            <a:br>
              <a:rPr lang="en-GB" sz="2800" b="1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of poor clinical translation in the field of stroke? </a:t>
            </a:r>
            <a:br>
              <a:rPr lang="en-GB" sz="2800" b="1" dirty="0">
                <a:solidFill>
                  <a:srgbClr val="002060"/>
                </a:solidFill>
              </a:rPr>
            </a:br>
            <a:br>
              <a:rPr lang="en-GB" sz="2800" b="1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An analysis of opinion papers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838200" y="3657600"/>
            <a:ext cx="10515600" cy="233554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Pandora Pound </a:t>
            </a:r>
          </a:p>
          <a:p>
            <a:pPr marL="0" indent="0" algn="ctr">
              <a:buNone/>
            </a:pPr>
            <a:r>
              <a:rPr lang="en-GB" dirty="0"/>
              <a:t>Research Consultant, Safer Medicines Trust, UK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270" y="5714501"/>
            <a:ext cx="1662083" cy="740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540D4-BB88-47A6-82D0-21DF5A29F390}"/>
              </a:ext>
            </a:extLst>
          </p:cNvPr>
          <p:cNvSpPr txBox="1"/>
          <p:nvPr/>
        </p:nvSpPr>
        <p:spPr>
          <a:xfrm>
            <a:off x="838200" y="5897525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Utrecht 27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4560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5B5A-CF86-4AA3-8E79-80BFBE1D0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4781" y="211978"/>
            <a:ext cx="5784850" cy="560092"/>
          </a:xfrm>
        </p:spPr>
        <p:txBody>
          <a:bodyPr>
            <a:noAutofit/>
          </a:bodyPr>
          <a:lstStyle/>
          <a:p>
            <a:r>
              <a:rPr lang="en-GB" sz="3600" b="1" dirty="0"/>
              <a:t>Searching for the literature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C607E-015B-4998-B761-6A2C87548615}"/>
              </a:ext>
            </a:extLst>
          </p:cNvPr>
          <p:cNvSpPr txBox="1"/>
          <p:nvPr/>
        </p:nvSpPr>
        <p:spPr>
          <a:xfrm>
            <a:off x="5667832" y="966305"/>
            <a:ext cx="616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References obtained from </a:t>
            </a:r>
            <a:r>
              <a:rPr lang="en-GB" sz="2000" b="1" dirty="0"/>
              <a:t>ELECTRONIC SEARCHES </a:t>
            </a:r>
            <a:r>
              <a:rPr lang="en-GB" sz="2000" dirty="0"/>
              <a:t>n = 433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84338-2C0A-437C-8834-D90CF0DE1C74}"/>
              </a:ext>
            </a:extLst>
          </p:cNvPr>
          <p:cNvSpPr txBox="1"/>
          <p:nvPr/>
        </p:nvSpPr>
        <p:spPr>
          <a:xfrm>
            <a:off x="229796" y="966305"/>
            <a:ext cx="543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References obtained from </a:t>
            </a:r>
            <a:r>
              <a:rPr lang="en-GB" sz="2000" b="1" dirty="0"/>
              <a:t>HAND-SEARCHES</a:t>
            </a:r>
            <a:r>
              <a:rPr lang="en-GB" sz="2000" dirty="0"/>
              <a:t> n = 57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36DD8BD-85E1-4109-AFDE-54568046E63A}"/>
              </a:ext>
            </a:extLst>
          </p:cNvPr>
          <p:cNvSpPr/>
          <p:nvPr/>
        </p:nvSpPr>
        <p:spPr>
          <a:xfrm>
            <a:off x="2763879" y="1361850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337D2A-BDB7-4BC2-A31F-E4529015D285}"/>
              </a:ext>
            </a:extLst>
          </p:cNvPr>
          <p:cNvSpPr/>
          <p:nvPr/>
        </p:nvSpPr>
        <p:spPr>
          <a:xfrm>
            <a:off x="8614263" y="1378637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983ACF-850E-4389-9967-798F704A7F12}"/>
              </a:ext>
            </a:extLst>
          </p:cNvPr>
          <p:cNvSpPr txBox="1"/>
          <p:nvPr/>
        </p:nvSpPr>
        <p:spPr>
          <a:xfrm>
            <a:off x="6828533" y="1750143"/>
            <a:ext cx="383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 screening on title and abstract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424F9-CD34-4908-BAF7-3FED6A3BB096}"/>
              </a:ext>
            </a:extLst>
          </p:cNvPr>
          <p:cNvSpPr txBox="1"/>
          <p:nvPr/>
        </p:nvSpPr>
        <p:spPr>
          <a:xfrm>
            <a:off x="1909680" y="1751708"/>
            <a:ext cx="194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 screening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11271-E3EC-4410-B99D-9442B06804FF}"/>
              </a:ext>
            </a:extLst>
          </p:cNvPr>
          <p:cNvSpPr txBox="1"/>
          <p:nvPr/>
        </p:nvSpPr>
        <p:spPr>
          <a:xfrm>
            <a:off x="985072" y="2669370"/>
            <a:ext cx="172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Excluded n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8B492-4878-498E-A665-D6F402AF90AE}"/>
              </a:ext>
            </a:extLst>
          </p:cNvPr>
          <p:cNvSpPr txBox="1"/>
          <p:nvPr/>
        </p:nvSpPr>
        <p:spPr>
          <a:xfrm>
            <a:off x="2763830" y="2669370"/>
            <a:ext cx="172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Included n = 56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DB48819-044E-4741-86C3-387C06969AE7}"/>
              </a:ext>
            </a:extLst>
          </p:cNvPr>
          <p:cNvSpPr/>
          <p:nvPr/>
        </p:nvSpPr>
        <p:spPr>
          <a:xfrm>
            <a:off x="2070668" y="2194852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F631824-A8B2-4FAD-9E03-2192325FD642}"/>
              </a:ext>
            </a:extLst>
          </p:cNvPr>
          <p:cNvSpPr/>
          <p:nvPr/>
        </p:nvSpPr>
        <p:spPr>
          <a:xfrm>
            <a:off x="3207245" y="2194852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2687FE0-0548-4FC7-84EF-3A7AFE436800}"/>
              </a:ext>
            </a:extLst>
          </p:cNvPr>
          <p:cNvSpPr/>
          <p:nvPr/>
        </p:nvSpPr>
        <p:spPr>
          <a:xfrm>
            <a:off x="3223087" y="3125374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BB09F-416E-426E-9B62-4ED9B16AF703}"/>
              </a:ext>
            </a:extLst>
          </p:cNvPr>
          <p:cNvSpPr txBox="1"/>
          <p:nvPr/>
        </p:nvSpPr>
        <p:spPr>
          <a:xfrm>
            <a:off x="822397" y="3512983"/>
            <a:ext cx="376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Exclusions during data extraction n 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52DD84-0EE6-4F66-B476-7F3CE35C09ED}"/>
              </a:ext>
            </a:extLst>
          </p:cNvPr>
          <p:cNvSpPr txBox="1"/>
          <p:nvPr/>
        </p:nvSpPr>
        <p:spPr>
          <a:xfrm>
            <a:off x="2568967" y="4315746"/>
            <a:ext cx="16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Included n = 54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2551CA-47C2-4352-8DA8-B0D91EB49302}"/>
              </a:ext>
            </a:extLst>
          </p:cNvPr>
          <p:cNvSpPr/>
          <p:nvPr/>
        </p:nvSpPr>
        <p:spPr>
          <a:xfrm>
            <a:off x="3223087" y="3910940"/>
            <a:ext cx="184934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12A01FA-9330-4002-A40A-FB951866372D}"/>
              </a:ext>
            </a:extLst>
          </p:cNvPr>
          <p:cNvSpPr/>
          <p:nvPr/>
        </p:nvSpPr>
        <p:spPr>
          <a:xfrm>
            <a:off x="7607046" y="2197304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E7203C8-7F81-4E27-8E7C-60E02B63B4C7}"/>
              </a:ext>
            </a:extLst>
          </p:cNvPr>
          <p:cNvSpPr/>
          <p:nvPr/>
        </p:nvSpPr>
        <p:spPr>
          <a:xfrm>
            <a:off x="9512048" y="2199946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E9852-A17F-4EE4-90B5-801A1CFACECD}"/>
              </a:ext>
            </a:extLst>
          </p:cNvPr>
          <p:cNvSpPr txBox="1"/>
          <p:nvPr/>
        </p:nvSpPr>
        <p:spPr>
          <a:xfrm>
            <a:off x="6887964" y="2630373"/>
            <a:ext cx="18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Included n = 104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6BBDF-0748-4C83-9247-65741642AF51}"/>
              </a:ext>
            </a:extLst>
          </p:cNvPr>
          <p:cNvSpPr txBox="1"/>
          <p:nvPr/>
        </p:nvSpPr>
        <p:spPr>
          <a:xfrm>
            <a:off x="8787253" y="2630373"/>
            <a:ext cx="18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Excluded n = 329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B4341D5-1CEC-43E7-B420-3D0EC07DC86F}"/>
              </a:ext>
            </a:extLst>
          </p:cNvPr>
          <p:cNvSpPr/>
          <p:nvPr/>
        </p:nvSpPr>
        <p:spPr>
          <a:xfrm>
            <a:off x="7607045" y="3039544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800CC-F2FA-424A-9464-BE81A237BBC4}"/>
              </a:ext>
            </a:extLst>
          </p:cNvPr>
          <p:cNvSpPr txBox="1"/>
          <p:nvPr/>
        </p:nvSpPr>
        <p:spPr>
          <a:xfrm>
            <a:off x="5997206" y="3404915"/>
            <a:ext cx="558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double screening to select papers to read in full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066022-88F0-4DA8-B512-8FD33F80243C}"/>
              </a:ext>
            </a:extLst>
          </p:cNvPr>
          <p:cNvSpPr/>
          <p:nvPr/>
        </p:nvSpPr>
        <p:spPr>
          <a:xfrm>
            <a:off x="9512048" y="3810125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0A914-3E6A-4BC6-8A97-8826E01B5116}"/>
              </a:ext>
            </a:extLst>
          </p:cNvPr>
          <p:cNvSpPr txBox="1"/>
          <p:nvPr/>
        </p:nvSpPr>
        <p:spPr>
          <a:xfrm>
            <a:off x="6950247" y="4239444"/>
            <a:ext cx="17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Included n = 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106B3-2690-4DD7-9DBF-06900EC3DDE7}"/>
              </a:ext>
            </a:extLst>
          </p:cNvPr>
          <p:cNvSpPr txBox="1"/>
          <p:nvPr/>
        </p:nvSpPr>
        <p:spPr>
          <a:xfrm>
            <a:off x="8706730" y="4239444"/>
            <a:ext cx="17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Excluded n = 74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3449B58-688E-425D-AD64-1E14E3A72B3E}"/>
              </a:ext>
            </a:extLst>
          </p:cNvPr>
          <p:cNvSpPr/>
          <p:nvPr/>
        </p:nvSpPr>
        <p:spPr>
          <a:xfrm>
            <a:off x="7607045" y="3812128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9B1BFC9B-3222-41B8-BDC5-CD6383508376}"/>
              </a:ext>
            </a:extLst>
          </p:cNvPr>
          <p:cNvSpPr/>
          <p:nvPr/>
        </p:nvSpPr>
        <p:spPr>
          <a:xfrm>
            <a:off x="7607045" y="4605136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B109DE-47E3-4C1E-90B9-B9E6FCBA861C}"/>
              </a:ext>
            </a:extLst>
          </p:cNvPr>
          <p:cNvSpPr txBox="1"/>
          <p:nvPr/>
        </p:nvSpPr>
        <p:spPr>
          <a:xfrm>
            <a:off x="6459280" y="4984635"/>
            <a:ext cx="248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reading full papers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F38AE2-A59A-4670-9945-61D8DA072351}"/>
              </a:ext>
            </a:extLst>
          </p:cNvPr>
          <p:cNvSpPr txBox="1"/>
          <p:nvPr/>
        </p:nvSpPr>
        <p:spPr>
          <a:xfrm>
            <a:off x="7945238" y="5663446"/>
            <a:ext cx="173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Excluded n = 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100605-3FD0-4E44-9145-8E4B6A925122}"/>
              </a:ext>
            </a:extLst>
          </p:cNvPr>
          <p:cNvSpPr txBox="1"/>
          <p:nvPr/>
        </p:nvSpPr>
        <p:spPr>
          <a:xfrm>
            <a:off x="6195041" y="5660578"/>
            <a:ext cx="173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Included n = 26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A087E43-D72F-4D9C-AAA0-4EE91036F6E6}"/>
              </a:ext>
            </a:extLst>
          </p:cNvPr>
          <p:cNvSpPr/>
          <p:nvPr/>
        </p:nvSpPr>
        <p:spPr>
          <a:xfrm>
            <a:off x="8624964" y="5363474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E64F09E8-C9C7-47AA-AA2A-4FED7608DF3B}"/>
              </a:ext>
            </a:extLst>
          </p:cNvPr>
          <p:cNvSpPr/>
          <p:nvPr/>
        </p:nvSpPr>
        <p:spPr>
          <a:xfrm>
            <a:off x="6604888" y="5330458"/>
            <a:ext cx="1849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E346A3-39B0-4ED8-9B09-53B3FC956AD7}"/>
              </a:ext>
            </a:extLst>
          </p:cNvPr>
          <p:cNvSpPr txBox="1"/>
          <p:nvPr/>
        </p:nvSpPr>
        <p:spPr>
          <a:xfrm>
            <a:off x="2856346" y="5652556"/>
            <a:ext cx="285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Total included papers n = 80</a:t>
            </a:r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5AF4131B-EA77-4B9C-8352-602FD53E560D}"/>
              </a:ext>
            </a:extLst>
          </p:cNvPr>
          <p:cNvSpPr/>
          <p:nvPr/>
        </p:nvSpPr>
        <p:spPr>
          <a:xfrm>
            <a:off x="5683466" y="5766854"/>
            <a:ext cx="391875" cy="1567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8690A8BE-06AF-4108-A158-54A15FAA5A25}"/>
              </a:ext>
            </a:extLst>
          </p:cNvPr>
          <p:cNvSpPr/>
          <p:nvPr/>
        </p:nvSpPr>
        <p:spPr>
          <a:xfrm>
            <a:off x="3207246" y="4707720"/>
            <a:ext cx="184935" cy="933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4697DD-842C-4458-8FDD-5E2FD1120CF0}"/>
              </a:ext>
            </a:extLst>
          </p:cNvPr>
          <p:cNvSpPr txBox="1"/>
          <p:nvPr/>
        </p:nvSpPr>
        <p:spPr>
          <a:xfrm>
            <a:off x="10360446" y="5005586"/>
            <a:ext cx="167920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Medline</a:t>
            </a:r>
          </a:p>
          <a:p>
            <a:r>
              <a:rPr lang="en-GB" dirty="0" err="1"/>
              <a:t>Embase</a:t>
            </a:r>
            <a:endParaRPr lang="en-GB" dirty="0"/>
          </a:p>
          <a:p>
            <a:r>
              <a:rPr lang="en-GB" dirty="0"/>
              <a:t>Web of Science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D728A0-2481-41D4-8483-B1C202C7C186}"/>
              </a:ext>
            </a:extLst>
          </p:cNvPr>
          <p:cNvSpPr txBox="1"/>
          <p:nvPr/>
        </p:nvSpPr>
        <p:spPr>
          <a:xfrm>
            <a:off x="229796" y="4169307"/>
            <a:ext cx="21319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Journals ‘Stroke’ &amp; ‘Translational Stroke Research’</a:t>
            </a:r>
          </a:p>
          <a:p>
            <a:pPr lvl="0"/>
            <a:r>
              <a:rPr lang="en-GB" dirty="0" err="1">
                <a:solidFill>
                  <a:prstClr val="black"/>
                </a:solidFill>
              </a:rPr>
              <a:t>Camarades</a:t>
            </a:r>
            <a:r>
              <a:rPr lang="en-GB" dirty="0">
                <a:solidFill>
                  <a:prstClr val="black"/>
                </a:solidFill>
              </a:rPr>
              <a:t> Website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Serendipity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Reference checking</a:t>
            </a:r>
          </a:p>
        </p:txBody>
      </p:sp>
    </p:spTree>
    <p:extLst>
      <p:ext uri="{BB962C8B-B14F-4D97-AF65-F5344CB8AC3E}">
        <p14:creationId xmlns:p14="http://schemas.microsoft.com/office/powerpoint/2010/main" val="28472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76" y="365125"/>
            <a:ext cx="5993384" cy="1097915"/>
          </a:xfrm>
        </p:spPr>
        <p:txBody>
          <a:bodyPr>
            <a:noAutofit/>
          </a:bodyPr>
          <a:lstStyle/>
          <a:p>
            <a:r>
              <a:rPr lang="en-GB" sz="3600" b="1" dirty="0"/>
              <a:t>Data extraction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0" y="2021080"/>
            <a:ext cx="7129011" cy="3084423"/>
          </a:xfrm>
        </p:spPr>
        <p:txBody>
          <a:bodyPr>
            <a:normAutofit/>
          </a:bodyPr>
          <a:lstStyle/>
          <a:p>
            <a:r>
              <a:rPr lang="en-GB" dirty="0"/>
              <a:t>Papers analysed chronologically</a:t>
            </a:r>
          </a:p>
          <a:p>
            <a:endParaRPr lang="en-GB" dirty="0"/>
          </a:p>
          <a:p>
            <a:r>
              <a:rPr lang="en-GB" dirty="0"/>
              <a:t>Data relevant to the research questions extracted</a:t>
            </a:r>
          </a:p>
          <a:p>
            <a:endParaRPr lang="en-GB" dirty="0"/>
          </a:p>
          <a:p>
            <a:r>
              <a:rPr lang="en-GB" dirty="0"/>
              <a:t>Analysis guided by research questions, but allowed for unexpected themes to emerge too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974695"/>
            <a:ext cx="1393952" cy="64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15820-E7A5-4614-97A7-E8F355567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94" y="2021080"/>
            <a:ext cx="316559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13360" y="827967"/>
            <a:ext cx="8010525" cy="467995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6003303"/>
            <a:ext cx="1310132" cy="605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885" y="827967"/>
            <a:ext cx="3885786" cy="2270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885" y="3210328"/>
            <a:ext cx="3932498" cy="22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44" y="421958"/>
            <a:ext cx="10852912" cy="1097090"/>
          </a:xfrm>
        </p:spPr>
        <p:txBody>
          <a:bodyPr>
            <a:normAutofit/>
          </a:bodyPr>
          <a:lstStyle/>
          <a:p>
            <a:r>
              <a:rPr lang="en-GB" sz="2800" b="1" dirty="0"/>
              <a:t>Q1. How have researchers using animal models of stroke responded to the poor ability of these models to clinically translate?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962912"/>
            <a:ext cx="10292080" cy="438169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13/80 papers made general observations about the state of preclinical translation:</a:t>
            </a:r>
          </a:p>
          <a:p>
            <a:endParaRPr lang="en-GB" dirty="0"/>
          </a:p>
          <a:p>
            <a:r>
              <a:rPr lang="en-GB" dirty="0">
                <a:solidFill>
                  <a:schemeClr val="tx2"/>
                </a:solidFill>
              </a:rPr>
              <a:t>1988: Interventions that worked in animals in 1970s have failed to translate clinically; this challenges legitimacy of using animal models for stroke </a:t>
            </a:r>
            <a:r>
              <a:rPr lang="en-GB" i="1" dirty="0">
                <a:solidFill>
                  <a:schemeClr val="tx2"/>
                </a:solidFill>
              </a:rPr>
              <a:t>(Hsu 1988)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1990: Overreliance on animal models will impede rather than advance progress in treating stroke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Wiebers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et al 1990)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1988/ 1992: Overselling ‘promising’ results of animal studies will lead to launch of expensive, but ultimately disappointing, clinical trials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(Molinari 1988, Millikan 1992)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2005: Advances that had occurred in stroke medicine had been without the use of animal models 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accent3">
                    <a:lumMod val="50000"/>
                  </a:schemeClr>
                </a:solidFill>
              </a:rPr>
              <a:t>Kaste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 2005; </a:t>
            </a:r>
            <a:r>
              <a:rPr lang="en-GB" i="1" dirty="0" err="1">
                <a:solidFill>
                  <a:schemeClr val="accent3">
                    <a:lumMod val="50000"/>
                  </a:schemeClr>
                </a:solidFill>
              </a:rPr>
              <a:t>Donnan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 and Davis 2005)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34" y="6134100"/>
            <a:ext cx="1217142" cy="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8BC8-5C39-4D0F-BC13-730CCD5B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45734"/>
            <a:ext cx="10302240" cy="4372186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en-GB" sz="1900" dirty="0"/>
              <a:t>2013: Animal models of stroke have been available for over 50 years but few advances in clinical treatment of acute stroke have occurred (Greenberg 2013)</a:t>
            </a:r>
          </a:p>
          <a:p>
            <a:pPr marL="201168" lvl="1" indent="0">
              <a:buNone/>
            </a:pPr>
            <a:endParaRPr lang="en-GB" sz="1900" dirty="0">
              <a:solidFill>
                <a:schemeClr val="accent3">
                  <a:lumMod val="50000"/>
                </a:schemeClr>
              </a:solidFill>
            </a:endParaRPr>
          </a:p>
          <a:p>
            <a:pPr marL="201168" lvl="1" indent="0">
              <a:buNone/>
            </a:pPr>
            <a:r>
              <a:rPr lang="en-GB" sz="1900" dirty="0">
                <a:solidFill>
                  <a:schemeClr val="accent3">
                    <a:lumMod val="50000"/>
                  </a:schemeClr>
                </a:solidFill>
              </a:rPr>
              <a:t>2014: Widespread doubt now exists about validity of using animal models as predictive tools in stroke (</a:t>
            </a:r>
            <a:r>
              <a:rPr lang="en-GB" sz="1900" dirty="0" err="1">
                <a:solidFill>
                  <a:schemeClr val="accent3">
                    <a:lumMod val="50000"/>
                  </a:schemeClr>
                </a:solidFill>
              </a:rPr>
              <a:t>Herson</a:t>
            </a:r>
            <a:r>
              <a:rPr lang="en-GB" sz="1900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GB" sz="1900" dirty="0" err="1">
                <a:solidFill>
                  <a:schemeClr val="accent3">
                    <a:lumMod val="50000"/>
                  </a:schemeClr>
                </a:solidFill>
              </a:rPr>
              <a:t>Traystman</a:t>
            </a:r>
            <a:r>
              <a:rPr lang="en-GB" sz="1900" dirty="0">
                <a:solidFill>
                  <a:schemeClr val="accent3">
                    <a:lumMod val="50000"/>
                  </a:schemeClr>
                </a:solidFill>
              </a:rPr>
              <a:t> 2014)</a:t>
            </a:r>
          </a:p>
          <a:p>
            <a:pPr marL="201168" lvl="1" indent="0">
              <a:buNone/>
            </a:pPr>
            <a:endParaRPr lang="en-GB" sz="1900" dirty="0">
              <a:solidFill>
                <a:schemeClr val="accent3">
                  <a:lumMod val="50000"/>
                </a:schemeClr>
              </a:solidFill>
            </a:endParaRPr>
          </a:p>
          <a:p>
            <a:pPr marL="201168" lvl="1" indent="0">
              <a:buNone/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2016/17: Bench-to-bedside translation in stroke has a ‘disappointing track record’. Neuroprotection in particular has been a ‘spectacular’ failure (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Boltze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Ayata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2016; Neuhaus et al 2017)</a:t>
            </a:r>
          </a:p>
          <a:p>
            <a:pPr marL="201168" lvl="1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201168" lvl="1" indent="0">
              <a:buNone/>
            </a:pP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2016/17: Stroke incidence, morbidity and mortality have decreased but this not due to ‘bench-to bedside’ translation.’ (</a:t>
            </a:r>
            <a:r>
              <a:rPr lang="en-GB" sz="1900" dirty="0" err="1">
                <a:solidFill>
                  <a:schemeClr val="tx2">
                    <a:lumMod val="75000"/>
                  </a:schemeClr>
                </a:solidFill>
              </a:rPr>
              <a:t>Dirnagl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 2016; </a:t>
            </a:r>
            <a:r>
              <a:rPr lang="en-GB" sz="1900" dirty="0" err="1">
                <a:solidFill>
                  <a:schemeClr val="tx2">
                    <a:lumMod val="75000"/>
                  </a:schemeClr>
                </a:solidFill>
              </a:rPr>
              <a:t>Zerna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 et al 2017) </a:t>
            </a:r>
          </a:p>
          <a:p>
            <a:pPr marL="201168" lvl="1" indent="0">
              <a:buNone/>
            </a:pPr>
            <a:endParaRPr lang="en-GB" sz="1900" dirty="0">
              <a:solidFill>
                <a:schemeClr val="tx2">
                  <a:lumMod val="75000"/>
                </a:schemeClr>
              </a:solidFill>
            </a:endParaRPr>
          </a:p>
          <a:p>
            <a:pPr marL="201168" lvl="1" indent="0">
              <a:buNone/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2016/17: More than 90% of acute stroke patients still lack treatment to limit injury/ improve outcome (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Boltze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Ayata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2016; 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Zerna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et al 2017) </a:t>
            </a:r>
            <a:endParaRPr lang="en-GB" sz="19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C21E92-E17B-4026-8746-1FB30D1A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34" y="6134100"/>
            <a:ext cx="1217142" cy="5629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EB9605-A313-435B-AC2F-C6EDE61D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904240"/>
            <a:ext cx="1981200" cy="690880"/>
          </a:xfrm>
        </p:spPr>
        <p:txBody>
          <a:bodyPr>
            <a:normAutofit/>
          </a:bodyPr>
          <a:lstStyle/>
          <a:p>
            <a:r>
              <a:rPr lang="en-GB" sz="3600" b="1" dirty="0"/>
              <a:t>Contd. …</a:t>
            </a:r>
          </a:p>
        </p:txBody>
      </p:sp>
    </p:spTree>
    <p:extLst>
      <p:ext uri="{BB962C8B-B14F-4D97-AF65-F5344CB8AC3E}">
        <p14:creationId xmlns:p14="http://schemas.microsoft.com/office/powerpoint/2010/main" val="39903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1030-C28D-45CB-9E3C-47CB3CF2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85" y="22733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Q.2 What do authors attribute translational problems to? What solutions do they propose?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1BE3E-4FDF-403F-AD18-BD70309F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37" y="6045403"/>
            <a:ext cx="1255885" cy="58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9DAE4-83DA-4900-B74D-97D5B27DE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668" y="2467937"/>
            <a:ext cx="6462664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6364DD-0CC7-4881-A732-8F38F1D6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469393"/>
              </p:ext>
            </p:extLst>
          </p:nvPr>
        </p:nvGraphicFramePr>
        <p:xfrm>
          <a:off x="670560" y="518160"/>
          <a:ext cx="10850880" cy="541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03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607298-E2EB-43E8-B1F0-28F13F6CE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475048"/>
              </p:ext>
            </p:extLst>
          </p:nvPr>
        </p:nvGraphicFramePr>
        <p:xfrm>
          <a:off x="995680" y="243840"/>
          <a:ext cx="10220960" cy="58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55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2D7B-9195-4BB4-B9D9-D5C8236A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71" y="607219"/>
            <a:ext cx="9998569" cy="1051403"/>
          </a:xfrm>
        </p:spPr>
        <p:txBody>
          <a:bodyPr>
            <a:noAutofit/>
          </a:bodyPr>
          <a:lstStyle/>
          <a:p>
            <a:r>
              <a:rPr lang="en-GB" sz="3200" b="1" dirty="0"/>
              <a:t>Disagreement about whether improvements will increase clinical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9458-562F-4684-BCE8-033DC8379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2990" y="4277360"/>
            <a:ext cx="4246880" cy="2044541"/>
          </a:xfrm>
        </p:spPr>
        <p:txBody>
          <a:bodyPr>
            <a:normAutofit/>
          </a:bodyPr>
          <a:lstStyle/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Translational stroke research not broken, ‘</a:t>
            </a:r>
            <a:r>
              <a:rPr lang="en-GB" sz="1900" i="1" dirty="0"/>
              <a:t>its engine simply needs overhauling</a:t>
            </a:r>
            <a:r>
              <a:rPr lang="en-GB" sz="1900" dirty="0"/>
              <a:t>’ </a:t>
            </a:r>
            <a:r>
              <a:rPr lang="en-GB" sz="1900" i="1" dirty="0"/>
              <a:t>(</a:t>
            </a:r>
            <a:r>
              <a:rPr lang="en-GB" sz="1900" i="1" dirty="0" err="1"/>
              <a:t>Dirnagl</a:t>
            </a:r>
            <a:r>
              <a:rPr lang="en-GB" sz="1900" i="1" dirty="0"/>
              <a:t> 2016) </a:t>
            </a:r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Improvements in scientific quality of preclinical studies &amp; in clinical trial design will lead to successful translation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C0E3A-0616-4E47-B820-EC1B589A9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2480" y="2029461"/>
            <a:ext cx="5435600" cy="1303019"/>
          </a:xfrm>
        </p:spPr>
        <p:txBody>
          <a:bodyPr>
            <a:normAutofit/>
          </a:bodyPr>
          <a:lstStyle/>
          <a:p>
            <a:pPr marL="292608" lvl="1" indent="0">
              <a:buClrTx/>
              <a:buNone/>
            </a:pPr>
            <a:r>
              <a:rPr lang="en-GB" sz="2000" dirty="0"/>
              <a:t>Guidelines have failed to improve translation</a:t>
            </a:r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1800" dirty="0"/>
              <a:t>Failure of NXY-059 - developed according to the best preclinical and clinical guidelines</a:t>
            </a:r>
          </a:p>
          <a:p>
            <a:pPr marL="944118" lvl="3" indent="-285750">
              <a:buClrTx/>
              <a:buFont typeface="Wingdings" panose="05000000000000000000" pitchFamily="2" charset="2"/>
              <a:buChar char="Ø"/>
            </a:pPr>
            <a:r>
              <a:rPr lang="en-GB" sz="1600" dirty="0"/>
              <a:t>Animal models may be too dissimilar to human stroke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DE85E-E935-4267-8F3A-F65BBA27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11" y="3429000"/>
            <a:ext cx="4022538" cy="2821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038A7-F911-482C-B912-86D533AD9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80" y="6141696"/>
            <a:ext cx="1194920" cy="548688"/>
          </a:xfrm>
          <a:prstGeom prst="rect">
            <a:avLst/>
          </a:prstGeom>
        </p:spPr>
      </p:pic>
      <p:pic>
        <p:nvPicPr>
          <p:cNvPr id="1026" name="Picture 2" descr="Image result for overhaul engine">
            <a:extLst>
              <a:ext uri="{FF2B5EF4-FFF2-40B4-BE49-F238E27FC236}">
                <a16:creationId xmlns:a16="http://schemas.microsoft.com/office/drawing/2014/main" id="{DD999F91-DEB5-44F2-B47C-7120D8AC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924718"/>
            <a:ext cx="3088086" cy="21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39139" y="740411"/>
            <a:ext cx="10563926" cy="64135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22 authors raised concern about animal-human species differences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3839" y="2072640"/>
            <a:ext cx="6129021" cy="3911600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</a:rPr>
              <a:t>Anatomy, physiology and disease manifestation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</a:rPr>
              <a:t>Pharmacokinetics and treatment response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</a:rPr>
              <a:t>Immune response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</a:rPr>
              <a:t>Genetics</a:t>
            </a:r>
          </a:p>
          <a:p>
            <a:pPr lvl="1"/>
            <a:endParaRPr lang="en-GB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en-GB" i="1" dirty="0">
                <a:latin typeface="Calibri" panose="020F0502020204030204" pitchFamily="34" charset="0"/>
                <a:ea typeface="SimSun" panose="02010600030101010101" pitchFamily="2" charset="-122"/>
              </a:rPr>
              <a:t>These fundamentally challenge animal model paradigm?</a:t>
            </a: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736" y="6083300"/>
            <a:ext cx="1348230" cy="620186"/>
          </a:xfrm>
          <a:prstGeom prst="rect">
            <a:avLst/>
          </a:prstGeom>
        </p:spPr>
      </p:pic>
      <p:pic>
        <p:nvPicPr>
          <p:cNvPr id="1028" name="Picture 4" descr="Image result for animal human species differen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" y="2072640"/>
            <a:ext cx="4168141" cy="3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3D3AC9-5C9F-4A5D-8296-DFFB04B3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01040"/>
            <a:ext cx="3017520" cy="883920"/>
          </a:xfrm>
        </p:spPr>
        <p:txBody>
          <a:bodyPr>
            <a:normAutofit/>
          </a:bodyPr>
          <a:lstStyle/>
          <a:p>
            <a:r>
              <a:rPr lang="en-GB" sz="3600" b="1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3426A-0E52-4148-80D5-42074F95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568" y="2658634"/>
            <a:ext cx="8679179" cy="2692554"/>
          </a:xfrm>
        </p:spPr>
        <p:txBody>
          <a:bodyPr>
            <a:normAutofit/>
          </a:bodyPr>
          <a:lstStyle/>
          <a:p>
            <a:r>
              <a:rPr lang="en-GB" dirty="0"/>
              <a:t>Problem of poor animal to human translation in field of stroke</a:t>
            </a:r>
          </a:p>
          <a:p>
            <a:endParaRPr lang="en-GB" dirty="0"/>
          </a:p>
          <a:p>
            <a:r>
              <a:rPr lang="en-GB" dirty="0"/>
              <a:t>What scientists working in this field think about the problem of poor translation</a:t>
            </a:r>
          </a:p>
          <a:p>
            <a:endParaRPr lang="en-GB" dirty="0"/>
          </a:p>
          <a:p>
            <a:r>
              <a:rPr lang="en-GB" dirty="0"/>
              <a:t>Any evidence of move away from animal models in this field?</a:t>
            </a:r>
          </a:p>
          <a:p>
            <a:endParaRPr lang="en-GB" dirty="0"/>
          </a:p>
        </p:txBody>
      </p:sp>
      <p:pic>
        <p:nvPicPr>
          <p:cNvPr id="5" name="Graphic 4" descr="Rat">
            <a:extLst>
              <a:ext uri="{FF2B5EF4-FFF2-40B4-BE49-F238E27FC236}">
                <a16:creationId xmlns:a16="http://schemas.microsoft.com/office/drawing/2014/main" id="{8F79F740-ABA9-4F97-802B-4F45CA788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7839" y="2428610"/>
            <a:ext cx="673779" cy="673779"/>
          </a:xfrm>
          <a:prstGeom prst="rect">
            <a:avLst/>
          </a:prstGeom>
        </p:spPr>
      </p:pic>
      <p:pic>
        <p:nvPicPr>
          <p:cNvPr id="6" name="Graphic 5" descr="Woman">
            <a:extLst>
              <a:ext uri="{FF2B5EF4-FFF2-40B4-BE49-F238E27FC236}">
                <a16:creationId xmlns:a16="http://schemas.microsoft.com/office/drawing/2014/main" id="{E5354AC8-D58C-496B-9C3E-8AF85629D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7116" y="2094084"/>
            <a:ext cx="914400" cy="914400"/>
          </a:xfrm>
          <a:prstGeom prst="rect">
            <a:avLst/>
          </a:prstGeom>
        </p:spPr>
      </p:pic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E0D3B338-D753-41AF-9271-DD6588AA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4868" y="3167760"/>
            <a:ext cx="681757" cy="681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95E33-9E06-43F9-91B8-09DB69295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18277"/>
            <a:ext cx="1143000" cy="70485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7D9DED7-0BBB-470B-944C-944B202676FA}"/>
              </a:ext>
            </a:extLst>
          </p:cNvPr>
          <p:cNvSpPr/>
          <p:nvPr/>
        </p:nvSpPr>
        <p:spPr>
          <a:xfrm>
            <a:off x="8928934" y="2703752"/>
            <a:ext cx="236365" cy="178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67495-8D6D-49C0-A548-BCD24A300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005" y="4503648"/>
            <a:ext cx="57912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90" y="1931175"/>
            <a:ext cx="6563360" cy="4223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/>
              <a:t>Solutions proposed by 16/ 22 </a:t>
            </a:r>
          </a:p>
          <a:p>
            <a:endParaRPr lang="en-GB" sz="18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Develop animal models that replicate human stroke more faithfully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Test in NHPs or unspecified ‘larger animal models’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Test in specific animal species, or 2 different animal species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Focus on similarities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854974"/>
            <a:ext cx="2712454" cy="3621266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320" y="5832422"/>
            <a:ext cx="1402080" cy="6449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170BC2-B037-40C9-A146-83803106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90" y="628027"/>
            <a:ext cx="10450830" cy="784878"/>
          </a:xfrm>
        </p:spPr>
        <p:txBody>
          <a:bodyPr>
            <a:normAutofit/>
          </a:bodyPr>
          <a:lstStyle/>
          <a:p>
            <a:r>
              <a:rPr lang="en-GB" sz="3600" b="1" dirty="0"/>
              <a:t>How to address animal-human species differences?</a:t>
            </a:r>
          </a:p>
        </p:txBody>
      </p:sp>
    </p:spTree>
    <p:extLst>
      <p:ext uri="{BB962C8B-B14F-4D97-AF65-F5344CB8AC3E}">
        <p14:creationId xmlns:p14="http://schemas.microsoft.com/office/powerpoint/2010/main" val="19991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92EAF-D41C-4F20-A922-FB8FFD01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2" y="2421836"/>
            <a:ext cx="4147186" cy="275976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64DFB75-E3EE-4CA9-B467-629DFC77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90" y="628027"/>
            <a:ext cx="10450830" cy="784878"/>
          </a:xfrm>
        </p:spPr>
        <p:txBody>
          <a:bodyPr>
            <a:normAutofit/>
          </a:bodyPr>
          <a:lstStyle/>
          <a:p>
            <a:r>
              <a:rPr lang="en-GB" sz="3600" b="1" dirty="0"/>
              <a:t>How to address animal-human species differences?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F26138A-51AA-4B52-BA31-398FC327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534" y="6007893"/>
            <a:ext cx="1524132" cy="701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4CAF6D-7CBB-42E8-A09D-D4127ED0AFA6}"/>
              </a:ext>
            </a:extLst>
          </p:cNvPr>
          <p:cNvSpPr/>
          <p:nvPr/>
        </p:nvSpPr>
        <p:spPr>
          <a:xfrm>
            <a:off x="5293360" y="1980724"/>
            <a:ext cx="5902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Solutions proposed by 3 /22 </a:t>
            </a:r>
          </a:p>
          <a:p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Reject animal model paradigm: 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bandon efforts to perfect animal models - focus on approaches based on human biology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(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Wiebers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et al 1990)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paradigms: use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</a:t>
            </a:r>
            <a:r>
              <a:rPr lang="en-GB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alongside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- well established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models exist,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cheaper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Donnan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2008;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Antonic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2012)</a:t>
            </a:r>
            <a:endParaRPr lang="en-GB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54DE-04F8-4B3E-A922-34B37D73B7BE}"/>
              </a:ext>
            </a:extLst>
          </p:cNvPr>
          <p:cNvSpPr txBox="1">
            <a:spLocks/>
          </p:cNvSpPr>
          <p:nvPr/>
        </p:nvSpPr>
        <p:spPr>
          <a:xfrm>
            <a:off x="1177925" y="1802934"/>
            <a:ext cx="9836150" cy="1626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Q.3. Is there evidence of a move away from animal models – and possibly toward human focused methods - as a result of poor translation?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FD0B2-8813-4658-9979-45DD73F7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260" y="6098008"/>
            <a:ext cx="11949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2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44A6EA-76BE-469A-9AA7-9B9901B6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9721"/>
            <a:ext cx="3948112" cy="749299"/>
          </a:xfrm>
        </p:spPr>
        <p:txBody>
          <a:bodyPr>
            <a:normAutofit/>
          </a:bodyPr>
          <a:lstStyle/>
          <a:p>
            <a:r>
              <a:rPr lang="en-GB" sz="3600" b="1" dirty="0"/>
              <a:t>Paradigm bridging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272" y="2212190"/>
            <a:ext cx="841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total 8 papers suggested using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approaches together</a:t>
            </a:r>
          </a:p>
          <a:p>
            <a:pPr lvl="1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Authors highlighted increased availability of human cell lines, tissues, organoids, iPSC technologies etc, and benefits: </a:t>
            </a:r>
          </a:p>
          <a:p>
            <a:pPr lvl="1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Enable proof of concept studies in humans before clinical trials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exclude ¼ drugs from further development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 mechanistic insight into potential drugs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 impact of oxygen &amp; glucose deprivation on specific cell types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valuable ‘target validation’ at molecular level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Affordable </a:t>
            </a: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08" y="6054230"/>
            <a:ext cx="1285892" cy="591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5D581-8AA3-4FD9-8B43-98BEFAE11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771" y="4644042"/>
            <a:ext cx="1726874" cy="1151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9FCAE-7B50-4507-BCEB-B9E131E4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787" y="1849483"/>
            <a:ext cx="2671086" cy="136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92F33-2486-4255-BE8A-E3CB572FD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807" y="3429000"/>
            <a:ext cx="2022827" cy="10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76" y="654685"/>
            <a:ext cx="1706880" cy="841375"/>
          </a:xfrm>
        </p:spPr>
        <p:txBody>
          <a:bodyPr>
            <a:normAutofit/>
          </a:bodyPr>
          <a:lstStyle/>
          <a:p>
            <a:r>
              <a:rPr lang="en-GB" sz="3600" b="1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6" y="2440940"/>
            <a:ext cx="10016424" cy="3106420"/>
          </a:xfrm>
        </p:spPr>
        <p:txBody>
          <a:bodyPr>
            <a:normAutofit lnSpcReduction="10000"/>
          </a:bodyPr>
          <a:lstStyle/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Authors agree that translational stroke research is at a critical point</a:t>
            </a:r>
            <a:endParaRPr lang="en-GB" sz="2000" dirty="0">
              <a:solidFill>
                <a:srgbClr val="FFC000"/>
              </a:solidFill>
            </a:endParaRPr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Most explanations for </a:t>
            </a:r>
            <a:r>
              <a:rPr lang="en-GB" sz="2000" dirty="0">
                <a:solidFill>
                  <a:schemeClr val="tx1"/>
                </a:solidFill>
              </a:rPr>
              <a:t>poor translation </a:t>
            </a:r>
            <a:r>
              <a:rPr lang="en-GB" sz="2000" dirty="0"/>
              <a:t>did not fundamentally challenge use of animal models</a:t>
            </a:r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Most solutions involved improving quality of animal studies/ animal models, although authors disagreed about whether this would increase clinical translation</a:t>
            </a:r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78358" lvl="1" indent="-285750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8 authors proposed using human </a:t>
            </a:r>
            <a:r>
              <a:rPr lang="en-GB" sz="2000" i="1" dirty="0"/>
              <a:t>in vitro</a:t>
            </a:r>
            <a:r>
              <a:rPr lang="en-GB" sz="2000" dirty="0"/>
              <a:t> methods alongside animal models; 1 proposed using only human focused methods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063265"/>
            <a:ext cx="1193866" cy="5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4879" y="833758"/>
            <a:ext cx="8930641" cy="853121"/>
          </a:xfrm>
        </p:spPr>
        <p:txBody>
          <a:bodyPr>
            <a:noAutofit/>
          </a:bodyPr>
          <a:lstStyle/>
          <a:p>
            <a:r>
              <a:rPr lang="en-GB" sz="3600" b="1" dirty="0"/>
              <a:t>Why continued commitment to animal models?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1440" y="2130517"/>
            <a:ext cx="7396481" cy="355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lock-in (Frank 2005)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challenges to animal research may harden researchers’ belief in value of work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nature of animal research: lack of exposure to other disciplines/ academic opinions - beliefs become entrenched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lock-in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that perpetuates animal research within universities, e.g. funding streams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2" y="5969000"/>
            <a:ext cx="1383947" cy="636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E90CE2-C20D-4D90-8BB2-189529768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267095"/>
            <a:ext cx="2384356" cy="13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5" y="780152"/>
            <a:ext cx="11041379" cy="769331"/>
          </a:xfrm>
        </p:spPr>
        <p:txBody>
          <a:bodyPr>
            <a:noAutofit/>
          </a:bodyPr>
          <a:lstStyle/>
          <a:p>
            <a:r>
              <a:rPr lang="en-GB" sz="3600" b="1" dirty="0"/>
              <a:t>Why continued commitment to animal models?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37164" y="2357968"/>
            <a:ext cx="1926083" cy="2904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9913" y="2076753"/>
            <a:ext cx="83004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Failure to translate - significant anomaly for a field of translational research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Kuhn (1962)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confronted with anomalies within a paradigm, scientists do not renounce paradigm but attempt to modify theories/ experimental techniques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paradigm will only break down in response to the appearance of deep (not superficial) problems that reveal real inadequacy in the paradigm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View that problems are superficial/ i.e. improvements in scientific rigour will increase translation</a:t>
            </a: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817" y="6086475"/>
            <a:ext cx="1383947" cy="6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D5A-0410-40D6-8635-E60F9331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680720"/>
            <a:ext cx="10617200" cy="944880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Why not more interest in human focused approaches?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1A49-F9EC-48B4-9E90-F6BF51B95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245361"/>
            <a:ext cx="6786880" cy="3556000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en-GB" sz="2000" dirty="0"/>
              <a:t>Kuhn (1962)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A paradigm is an entire scientific outlook- shared assumptions, beliefs, values – uniting a scientific community and allowing science to take place</a:t>
            </a:r>
          </a:p>
          <a:p>
            <a:pPr lvl="7">
              <a:buClrTx/>
              <a:buFont typeface="Wingdings" panose="05000000000000000000" pitchFamily="2" charset="2"/>
              <a:buChar char="Ø"/>
            </a:pPr>
            <a:r>
              <a:rPr lang="en-GB" sz="1800" dirty="0"/>
              <a:t> may blind scientists to other ways of conceptualising problems 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Scientists tend to select problems that can be solved with theories and instruments close to those that already exist, rather than pursuing new phenomena / theories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77045438-843B-4D5F-8453-D5350BCE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2" y="5969000"/>
            <a:ext cx="1383947" cy="636616"/>
          </a:xfrm>
          <a:prstGeom prst="rect">
            <a:avLst/>
          </a:prstGeom>
        </p:spPr>
      </p:pic>
      <p:pic>
        <p:nvPicPr>
          <p:cNvPr id="3076" name="Picture 4" descr="Image result for hammer and nails clip art free">
            <a:extLst>
              <a:ext uri="{FF2B5EF4-FFF2-40B4-BE49-F238E27FC236}">
                <a16:creationId xmlns:a16="http://schemas.microsoft.com/office/drawing/2014/main" id="{96CDD844-1103-488C-BB24-802BE55DE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25" y="35699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0F78-0F59-4532-B585-C5C52573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791847"/>
            <a:ext cx="10647680" cy="81343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Why not more interest in human focused approaches?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CEBBF-3A73-43E4-BD72-CC37A12A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279" y="2245359"/>
            <a:ext cx="7764146" cy="3606800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en-GB" sz="2000" dirty="0"/>
              <a:t>Kuhn (1962)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Even if a paradigm has gone badly astray, it will only be declared invalid if an alternate paradigm is available to take its place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A new paradigm will need to solve one or more of the problems that prompted the crisis in the old paradigm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Human focused /in vitro approaches need to be valid, reliable and fit for purpose 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GB" sz="1800" dirty="0"/>
              <a:t>Lack of confidence in </a:t>
            </a:r>
            <a:r>
              <a:rPr lang="en-GB" sz="1800" i="1" dirty="0"/>
              <a:t>in vitro </a:t>
            </a:r>
            <a:r>
              <a:rPr lang="en-GB" sz="1800" dirty="0"/>
              <a:t>approaches – studies of preclinical </a:t>
            </a:r>
            <a:r>
              <a:rPr lang="en-GB" sz="1800" i="1" dirty="0"/>
              <a:t>in vitro </a:t>
            </a:r>
            <a:r>
              <a:rPr lang="en-GB" sz="1800" dirty="0"/>
              <a:t>models considered ‘even worse than animal studies’ (</a:t>
            </a:r>
            <a:r>
              <a:rPr lang="en-GB" sz="1800" dirty="0" err="1"/>
              <a:t>RoB</a:t>
            </a:r>
            <a:r>
              <a:rPr lang="en-GB" sz="1800" dirty="0"/>
              <a:t> etc.)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endParaRPr lang="en-GB" sz="1900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39AE44C-1C85-4A53-947C-436997C6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2" y="5969000"/>
            <a:ext cx="1383947" cy="636616"/>
          </a:xfrm>
          <a:prstGeom prst="rect">
            <a:avLst/>
          </a:prstGeom>
        </p:spPr>
      </p:pic>
      <p:pic>
        <p:nvPicPr>
          <p:cNvPr id="7" name="Picture 2" descr="Image result for paradigm">
            <a:extLst>
              <a:ext uri="{FF2B5EF4-FFF2-40B4-BE49-F238E27FC236}">
                <a16:creationId xmlns:a16="http://schemas.microsoft.com/office/drawing/2014/main" id="{FA40FB74-3D07-4ECF-BD00-9C2BEF99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5" y="2885857"/>
            <a:ext cx="2853774" cy="21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636C-C82C-4FC0-8935-F967BF30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3280"/>
            <a:ext cx="6664960" cy="762000"/>
          </a:xfrm>
        </p:spPr>
        <p:txBody>
          <a:bodyPr>
            <a:normAutofit/>
          </a:bodyPr>
          <a:lstStyle/>
          <a:p>
            <a:r>
              <a:rPr lang="en-GB" sz="3600" b="1" dirty="0"/>
              <a:t>Concluding thoughts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2013-016D-49BD-AA42-DEDC82B3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2098340"/>
            <a:ext cx="9672320" cy="3988135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buClrTx/>
              <a:buNone/>
            </a:pPr>
            <a:r>
              <a:rPr lang="en-GB" sz="2200" dirty="0"/>
              <a:t>Kuhn (1962)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Scientists shouldn’t drop paradigm every time problems arise</a:t>
            </a:r>
          </a:p>
          <a:p>
            <a:pPr lvl="4">
              <a:buClrTx/>
              <a:buFont typeface="Wingdings" panose="05000000000000000000" pitchFamily="2" charset="2"/>
              <a:buChar char="Ø"/>
            </a:pPr>
            <a:r>
              <a:rPr lang="en-GB" sz="1900" dirty="0"/>
              <a:t>ideas need time/ protection to develop</a:t>
            </a:r>
          </a:p>
          <a:p>
            <a:pPr lvl="4">
              <a:buClrTx/>
              <a:buFont typeface="Wingdings" panose="05000000000000000000" pitchFamily="2" charset="2"/>
              <a:buChar char="Ø"/>
            </a:pPr>
            <a:r>
              <a:rPr lang="en-GB" sz="1900" dirty="0"/>
              <a:t>too much willingness to revise basic beliefs makes science chaotic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01168" lvl="1" indent="0">
              <a:buClrTx/>
              <a:buNone/>
            </a:pPr>
            <a:r>
              <a:rPr lang="en-GB" sz="2200" dirty="0"/>
              <a:t>Lakatos (1970)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Acceptable to protect struggling research programmes for a while - in case they recover - but high risk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sz="22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How long is it reasonable to wait for a paradigm to prove itself? </a:t>
            </a:r>
          </a:p>
          <a:p>
            <a:pPr marL="201168" lvl="1" indent="0">
              <a:buClrTx/>
              <a:buNone/>
            </a:pPr>
            <a:endParaRPr lang="en-GB" sz="2200" dirty="0"/>
          </a:p>
          <a:p>
            <a:pPr marL="201168" lvl="1" indent="0">
              <a:buClrTx/>
              <a:buNone/>
            </a:pPr>
            <a:r>
              <a:rPr lang="en-GB" sz="2200" dirty="0" err="1"/>
              <a:t>Laudan</a:t>
            </a:r>
            <a:r>
              <a:rPr lang="en-GB" sz="2200" dirty="0"/>
              <a:t> (1977)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It is rational to pursue the research tradition that has the highest level of problem-solving power</a:t>
            </a:r>
          </a:p>
          <a:p>
            <a:pPr marL="201168" lvl="1" indent="0">
              <a:buClrTx/>
              <a:buNone/>
            </a:pPr>
            <a:endParaRPr lang="en-GB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E809C0C-3FF8-4D24-996F-0B13D715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817" y="6086475"/>
            <a:ext cx="1383947" cy="6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98EE-0187-430C-AFEB-BDEBCB99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8480"/>
            <a:ext cx="3210560" cy="1036320"/>
          </a:xfrm>
        </p:spPr>
        <p:txBody>
          <a:bodyPr>
            <a:normAutofit/>
          </a:bodyPr>
          <a:lstStyle/>
          <a:p>
            <a:r>
              <a:rPr lang="en-GB" sz="3600" b="1" dirty="0"/>
              <a:t>Why stroke?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F89E9-52B2-45A9-A47B-1F6A38B7C23E}"/>
              </a:ext>
            </a:extLst>
          </p:cNvPr>
          <p:cNvSpPr txBox="1"/>
          <p:nvPr/>
        </p:nvSpPr>
        <p:spPr>
          <a:xfrm>
            <a:off x="959878" y="1918315"/>
            <a:ext cx="4836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interest – PhD (Sociology of Medicine) studied social consequences of stroke – 1990s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Interested to find out why scientists working with stroke animal models persist despite poor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translation acknowledged to be a problem –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 0.1% success rate (Howells et al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An anomaly for field of translational research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royal free hospital hampstead">
            <a:extLst>
              <a:ext uri="{FF2B5EF4-FFF2-40B4-BE49-F238E27FC236}">
                <a16:creationId xmlns:a16="http://schemas.microsoft.com/office/drawing/2014/main" id="{373271CE-BD42-498E-9B34-E3F06B33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59" y="3429000"/>
            <a:ext cx="2786013" cy="17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 thomas' hospital">
            <a:extLst>
              <a:ext uri="{FF2B5EF4-FFF2-40B4-BE49-F238E27FC236}">
                <a16:creationId xmlns:a16="http://schemas.microsoft.com/office/drawing/2014/main" id="{112CB3E5-2F6D-429D-A8A1-18A7F511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11" y="4133683"/>
            <a:ext cx="2518057" cy="16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F4FD3B-81AE-4149-8A9D-7FF739699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18277"/>
            <a:ext cx="1143000" cy="704850"/>
          </a:xfrm>
          <a:prstGeom prst="rect">
            <a:avLst/>
          </a:prstGeom>
        </p:spPr>
      </p:pic>
      <p:pic>
        <p:nvPicPr>
          <p:cNvPr id="4" name="Picture 4" descr="Image result for royal london hospital whitechapel">
            <a:extLst>
              <a:ext uri="{FF2B5EF4-FFF2-40B4-BE49-F238E27FC236}">
                <a16:creationId xmlns:a16="http://schemas.microsoft.com/office/drawing/2014/main" id="{0AEBA9E8-C52E-46B9-AC5E-5CBAEB3E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20" y="2077847"/>
            <a:ext cx="2585779" cy="14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58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93" y="835328"/>
            <a:ext cx="3213100" cy="790575"/>
          </a:xfrm>
        </p:spPr>
        <p:txBody>
          <a:bodyPr>
            <a:normAutofit/>
          </a:bodyPr>
          <a:lstStyle/>
          <a:p>
            <a:r>
              <a:rPr lang="en-GB" sz="3600" b="1" dirty="0"/>
              <a:t>Conclusions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6" y="6012943"/>
            <a:ext cx="1202080" cy="55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237" y="3429000"/>
            <a:ext cx="2650689" cy="2021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42D086-FE43-4493-9AC6-1A778C12F01A}"/>
              </a:ext>
            </a:extLst>
          </p:cNvPr>
          <p:cNvSpPr/>
          <p:nvPr/>
        </p:nvSpPr>
        <p:spPr>
          <a:xfrm>
            <a:off x="1249467" y="2280981"/>
            <a:ext cx="7051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Continued strong commitment to stroke animal models despite frank acknowledgement of shortcomings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evidence of another paradigm emerging in form of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human-focused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‘Paradigm bridging’ a first step towards wider transition?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unmet need suggests we should explore validity of  other approaches?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716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8EF2-BACA-4D9A-82F5-3C6EBB12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26" y="979010"/>
            <a:ext cx="10515600" cy="51576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900" dirty="0"/>
              <a:t>Acknowledgements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Colleagues at Safer Medicines Trust, especially </a:t>
            </a:r>
          </a:p>
          <a:p>
            <a:pPr marL="0" indent="0" algn="ctr">
              <a:buNone/>
            </a:pPr>
            <a:r>
              <a:rPr lang="en-GB" sz="2600" dirty="0"/>
              <a:t>Rebecca Ram</a:t>
            </a:r>
          </a:p>
          <a:p>
            <a:pPr marL="0" indent="0" algn="ctr">
              <a:buNone/>
            </a:pP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600" dirty="0">
                <a:solidFill>
                  <a:schemeClr val="accent5">
                    <a:lumMod val="75000"/>
                  </a:schemeClr>
                </a:solidFill>
              </a:rPr>
              <a:t>pandora@safermedicines.org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285C761-179A-4157-BF00-B9C4020B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6" y="6012943"/>
            <a:ext cx="1202080" cy="55295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B32BEEB-421A-4B72-8922-F3383C4A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2" y="3125629"/>
            <a:ext cx="3152196" cy="20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8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D0B5-DB2E-4BCA-923E-5753A134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690880"/>
            <a:ext cx="1991360" cy="894080"/>
          </a:xfrm>
        </p:spPr>
        <p:txBody>
          <a:bodyPr>
            <a:normAutofit/>
          </a:bodyPr>
          <a:lstStyle/>
          <a:p>
            <a:r>
              <a:rPr lang="en-GB" sz="3600" b="1" dirty="0"/>
              <a:t>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7B4B-D49D-465C-B919-C98072FB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0054"/>
            <a:ext cx="8229600" cy="4011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Occurs when blood supply to brain becomes blocked, through clot or haemorrhage</a:t>
            </a:r>
          </a:p>
          <a:p>
            <a:pPr marL="0" indent="0">
              <a:buNone/>
            </a:pPr>
            <a:endParaRPr lang="en-GB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Physical disability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Cognitive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Psychological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Social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01168" lvl="1" indent="0">
              <a:buClrTx/>
              <a:buNone/>
            </a:pPr>
            <a:r>
              <a:rPr lang="en-GB" sz="2000" dirty="0"/>
              <a:t>Leading cause of death/ disability worldwide</a:t>
            </a:r>
          </a:p>
          <a:p>
            <a:pPr marL="201168" lvl="1" indent="0">
              <a:buClrTx/>
              <a:buNone/>
            </a:pPr>
            <a:endParaRPr lang="en-GB" sz="2000" dirty="0"/>
          </a:p>
          <a:p>
            <a:pPr marL="201168" lvl="1" indent="0">
              <a:buClrTx/>
              <a:buNone/>
            </a:pPr>
            <a:r>
              <a:rPr lang="en-GB" sz="2000" dirty="0"/>
              <a:t>Huge economic impact</a:t>
            </a:r>
          </a:p>
          <a:p>
            <a:pPr marL="201168" lvl="1" indent="0">
              <a:buClrTx/>
              <a:buNone/>
            </a:pPr>
            <a:endParaRPr lang="en-GB" sz="2000" dirty="0"/>
          </a:p>
          <a:p>
            <a:pPr marL="201168" lvl="1" indent="0">
              <a:buClrTx/>
              <a:buNone/>
            </a:pPr>
            <a:r>
              <a:rPr lang="en-GB" sz="2000" dirty="0"/>
              <a:t>Enormous personal costs</a:t>
            </a:r>
          </a:p>
          <a:p>
            <a:pPr lvl="2"/>
            <a:endParaRPr lang="en-GB" sz="2900" dirty="0"/>
          </a:p>
          <a:p>
            <a:pPr lvl="2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F492-2E3F-468F-8F05-2E00938B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80" y="6131536"/>
            <a:ext cx="1194920" cy="548688"/>
          </a:xfrm>
          <a:prstGeom prst="rect">
            <a:avLst/>
          </a:prstGeom>
        </p:spPr>
      </p:pic>
      <p:pic>
        <p:nvPicPr>
          <p:cNvPr id="1032" name="Picture 8" descr="Image result for old person zimmer frame">
            <a:extLst>
              <a:ext uri="{FF2B5EF4-FFF2-40B4-BE49-F238E27FC236}">
                <a16:creationId xmlns:a16="http://schemas.microsoft.com/office/drawing/2014/main" id="{222B3669-D6DB-4205-8CAE-F78EE8DF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53" y="3088640"/>
            <a:ext cx="2827272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8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05840" y="656453"/>
            <a:ext cx="3769360" cy="2644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73760"/>
            <a:ext cx="1143000" cy="704850"/>
          </a:xfrm>
          <a:prstGeom prst="rect">
            <a:avLst/>
          </a:prstGeom>
        </p:spPr>
      </p:pic>
      <p:sp>
        <p:nvSpPr>
          <p:cNvPr id="9" name="AutoShape 10" descr="Image result for tpa  dr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112" y="2476469"/>
            <a:ext cx="3317048" cy="1905061"/>
          </a:xfrm>
          <a:prstGeom prst="rect">
            <a:avLst/>
          </a:prstGeom>
        </p:spPr>
      </p:pic>
      <p:pic>
        <p:nvPicPr>
          <p:cNvPr id="10" name="Picture 8" descr="Image result for aspirin">
            <a:extLst>
              <a:ext uri="{FF2B5EF4-FFF2-40B4-BE49-F238E27FC236}">
                <a16:creationId xmlns:a16="http://schemas.microsoft.com/office/drawing/2014/main" id="{1D7E8501-EFDB-42E9-A91B-ACD09ECC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31" y="3429000"/>
            <a:ext cx="2836884" cy="19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4736"/>
            <a:ext cx="8138160" cy="780836"/>
          </a:xfrm>
        </p:spPr>
        <p:txBody>
          <a:bodyPr>
            <a:noAutofit/>
          </a:bodyPr>
          <a:lstStyle/>
          <a:p>
            <a:r>
              <a:rPr lang="en-GB" sz="3600" b="1" dirty="0">
                <a:ea typeface="SimSun" panose="02010600030101010101" pitchFamily="2" charset="-122"/>
              </a:rPr>
              <a:t>Unmet need in acute stages of stroke</a:t>
            </a:r>
            <a:endParaRPr lang="en-GB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68" y="5940545"/>
            <a:ext cx="1143000" cy="704850"/>
          </a:xfrm>
          <a:prstGeom prst="rect">
            <a:avLst/>
          </a:prstGeom>
        </p:spPr>
      </p:pic>
      <p:pic>
        <p:nvPicPr>
          <p:cNvPr id="7" name="Picture 2" descr="Image result for alteplase">
            <a:extLst>
              <a:ext uri="{FF2B5EF4-FFF2-40B4-BE49-F238E27FC236}">
                <a16:creationId xmlns:a16="http://schemas.microsoft.com/office/drawing/2014/main" id="{82AACEC7-010C-4E12-9887-6CCC329F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14" y="4518576"/>
            <a:ext cx="1851594" cy="10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0ABB4A-4534-44F7-947E-F09A881CCAA4}"/>
              </a:ext>
            </a:extLst>
          </p:cNvPr>
          <p:cNvSpPr/>
          <p:nvPr/>
        </p:nvSpPr>
        <p:spPr>
          <a:xfrm>
            <a:off x="1110632" y="1860534"/>
            <a:ext cx="1015096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Few pharmaceutical options for patients with acute stroke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drugs successful in animals but ineffective in humans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&gt;1000 potential neuroprotective drugs (e.g. </a:t>
            </a:r>
            <a:r>
              <a:rPr lang="en-GB" dirty="0"/>
              <a:t>NXY-059, Nimodipine)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tested in animals but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one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humans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successful in animals but increase mortality in humans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(e.g.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Diaspirin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Enlimobab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Selfotel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Tirilazad)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drug for acute stroke : alteplase (thrombolytic)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went straight to clinical trials following success with heart attack</a:t>
            </a:r>
            <a:endParaRPr lang="en-GB" dirty="0">
              <a:solidFill>
                <a:prstClr val="black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10-12% stroke patients eligible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half will remain dependent or die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treatments that will benefit more than just a minority of stroke patients</a:t>
            </a:r>
          </a:p>
        </p:txBody>
      </p:sp>
    </p:spTree>
    <p:extLst>
      <p:ext uri="{BB962C8B-B14F-4D97-AF65-F5344CB8AC3E}">
        <p14:creationId xmlns:p14="http://schemas.microsoft.com/office/powerpoint/2010/main" val="28507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55701"/>
            <a:ext cx="4367784" cy="817499"/>
          </a:xfrm>
        </p:spPr>
        <p:txBody>
          <a:bodyPr>
            <a:normAutofit/>
          </a:bodyPr>
          <a:lstStyle/>
          <a:p>
            <a:r>
              <a:rPr lang="en-GB" sz="3600" b="1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316226"/>
            <a:ext cx="10111740" cy="28856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How have researchers using animal models of stroke responded to problem of poor translation?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do they attribute the translational problems to, and what solutions do they propose?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 there evidence of a move away from animal models – and possibly toward more human focused</a:t>
            </a:r>
            <a:r>
              <a:rPr lang="en-GB" i="1" dirty="0"/>
              <a:t> </a:t>
            </a:r>
            <a:r>
              <a:rPr lang="en-GB" dirty="0"/>
              <a:t>methods - as a result of poor translation?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48" y="5796979"/>
            <a:ext cx="11430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9280" y="432639"/>
            <a:ext cx="9611360" cy="7764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Research design: Analysis of published opinion papers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5646A-64FB-4F7B-BE4E-D80CBEAF86F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5948106"/>
            <a:ext cx="1524000" cy="704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299E-B7A3-4A5D-B28F-F312C25E8A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94960" y="3981299"/>
            <a:ext cx="4439920" cy="2162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</a:rPr>
              <a:t>Excluded papers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Narrow, specific or technical focus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No specific focus on stroke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Rehabilitation treatments/ surgery/ regenerative therapies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GB" sz="1900" dirty="0"/>
              <a:t>Primary research, systematic reviews, conference abstracts, letters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2640" y="2727109"/>
            <a:ext cx="407416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SimSun" panose="02010600030101010101" pitchFamily="2" charset="-122"/>
              </a:rPr>
              <a:t>Included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Commentaries/ editorials/ viewpoints/ special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failure of animal models to translate into </a:t>
            </a:r>
            <a:r>
              <a:rPr lang="en-GB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pharmaceutical drugs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GB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acute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stroke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preclinical animal researchers</a:t>
            </a:r>
            <a:r>
              <a:rPr lang="en-GB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research scientists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4AE1EF-369C-40A3-BF7C-E0D48E8D1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800936"/>
            <a:ext cx="3381194" cy="1763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E96D3-D2D1-4643-98C8-364ECFF09A77}"/>
              </a:ext>
            </a:extLst>
          </p:cNvPr>
          <p:cNvSpPr txBox="1"/>
          <p:nvPr/>
        </p:nvSpPr>
        <p:spPr>
          <a:xfrm>
            <a:off x="711200" y="1422400"/>
            <a:ext cx="758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To provide insight into views of experts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What researchers are communicating to each other, </a:t>
            </a:r>
          </a:p>
          <a:p>
            <a:pPr lvl="2"/>
            <a:r>
              <a:rPr lang="en-GB" dirty="0"/>
              <a:t>i.e. insider views, not for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10112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2117F9-F94B-4A55-9E7B-F57FD7FD8026}"/>
              </a:ext>
            </a:extLst>
          </p:cNvPr>
          <p:cNvSpPr/>
          <p:nvPr/>
        </p:nvSpPr>
        <p:spPr>
          <a:xfrm>
            <a:off x="4124945" y="2115081"/>
            <a:ext cx="68146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Synthesis of opinions allows us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explore discourse around animal models of stroke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gain insight into views and debates occurring, direction of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Systematic approach to literature searching and data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Not generating new data as a result of synthesising primary research evidence</a:t>
            </a:r>
            <a:endParaRPr lang="en-GB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905E3-6061-400A-8F39-673AF919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80" y="5908138"/>
            <a:ext cx="11430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D09D4-04ED-4F44-9CDD-705B9695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946" y="2302567"/>
            <a:ext cx="1842294" cy="30213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AF8242-C386-4AA4-8C24-55DA4C25CBF8}"/>
              </a:ext>
            </a:extLst>
          </p:cNvPr>
          <p:cNvCxnSpPr>
            <a:cxnSpLocks/>
          </p:cNvCxnSpPr>
          <p:nvPr/>
        </p:nvCxnSpPr>
        <p:spPr>
          <a:xfrm flipH="1">
            <a:off x="1601946" y="2302567"/>
            <a:ext cx="1771174" cy="3021362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9AF6BC-D6AA-45C4-9F29-C10DBC2D9704}"/>
              </a:ext>
            </a:extLst>
          </p:cNvPr>
          <p:cNvCxnSpPr>
            <a:cxnSpLocks/>
          </p:cNvCxnSpPr>
          <p:nvPr/>
        </p:nvCxnSpPr>
        <p:spPr>
          <a:xfrm>
            <a:off x="1601946" y="2302567"/>
            <a:ext cx="1842294" cy="3021362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929791-DCE1-4E8C-8773-EA195260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07" y="639963"/>
            <a:ext cx="10058400" cy="895280"/>
          </a:xfrm>
        </p:spPr>
        <p:txBody>
          <a:bodyPr>
            <a:normAutofit/>
          </a:bodyPr>
          <a:lstStyle/>
          <a:p>
            <a:r>
              <a:rPr lang="en-GB" sz="3600" b="1" dirty="0"/>
              <a:t>Synthesising opinions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4AB6D7-D894-4C9C-8111-DFA61E7F0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549" y="3534366"/>
            <a:ext cx="601662" cy="557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C14D3-6F2A-4D35-8AD7-D9B19B3DB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333" y="4673991"/>
            <a:ext cx="927099" cy="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29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4348</TotalTime>
  <Words>2702</Words>
  <Application>Microsoft Office PowerPoint</Application>
  <PresentationFormat>Widescreen</PresentationFormat>
  <Paragraphs>343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Retrospect</vt:lpstr>
      <vt:lpstr>Are researchers moving away from animal models as a result  of poor clinical translation in the field of stroke?   An analysis of opinion papers</vt:lpstr>
      <vt:lpstr>Overview</vt:lpstr>
      <vt:lpstr>Why stroke?</vt:lpstr>
      <vt:lpstr>Stroke</vt:lpstr>
      <vt:lpstr>PowerPoint Presentation</vt:lpstr>
      <vt:lpstr>Unmet need in acute stages of stroke</vt:lpstr>
      <vt:lpstr>Research questions</vt:lpstr>
      <vt:lpstr>Research design: Analysis of published opinion papers</vt:lpstr>
      <vt:lpstr>Synthesising opinions</vt:lpstr>
      <vt:lpstr>Searching for the literature</vt:lpstr>
      <vt:lpstr>Data extraction and analysis</vt:lpstr>
      <vt:lpstr>PowerPoint Presentation</vt:lpstr>
      <vt:lpstr>Q1. How have researchers using animal models of stroke responded to the poor ability of these models to clinically translate?</vt:lpstr>
      <vt:lpstr>Contd. …</vt:lpstr>
      <vt:lpstr>Q.2 What do authors attribute translational problems to? What solutions do they propose?</vt:lpstr>
      <vt:lpstr>PowerPoint Presentation</vt:lpstr>
      <vt:lpstr>PowerPoint Presentation</vt:lpstr>
      <vt:lpstr>Disagreement about whether improvements will increase clinical translation</vt:lpstr>
      <vt:lpstr>22 authors raised concern about animal-human species differences</vt:lpstr>
      <vt:lpstr>How to address animal-human species differences?</vt:lpstr>
      <vt:lpstr>How to address animal-human species differences?</vt:lpstr>
      <vt:lpstr>PowerPoint Presentation</vt:lpstr>
      <vt:lpstr>Paradigm bridging</vt:lpstr>
      <vt:lpstr>Recap</vt:lpstr>
      <vt:lpstr>Why continued commitment to animal models?</vt:lpstr>
      <vt:lpstr>Why continued commitment to animal models?</vt:lpstr>
      <vt:lpstr>Why not more interest in human focused approaches?</vt:lpstr>
      <vt:lpstr>Why not more interest in human focused approaches?</vt:lpstr>
      <vt:lpstr>Concluding thoughts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researchers moving away from animal models as a result of poor clinical translation in the field of stroke?   A systematic analysis of opinion papers</dc:title>
  <dc:creator>Pandora Pound</dc:creator>
  <cp:lastModifiedBy>Pandora Pound</cp:lastModifiedBy>
  <cp:revision>603</cp:revision>
  <cp:lastPrinted>2019-11-22T15:42:29Z</cp:lastPrinted>
  <dcterms:created xsi:type="dcterms:W3CDTF">2019-08-21T09:20:41Z</dcterms:created>
  <dcterms:modified xsi:type="dcterms:W3CDTF">2019-11-25T12:39:33Z</dcterms:modified>
</cp:coreProperties>
</file>