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92" r:id="rId4"/>
    <p:sldId id="319" r:id="rId5"/>
    <p:sldId id="301" r:id="rId6"/>
    <p:sldId id="316" r:id="rId7"/>
    <p:sldId id="295" r:id="rId8"/>
    <p:sldId id="296" r:id="rId9"/>
    <p:sldId id="275" r:id="rId10"/>
    <p:sldId id="290" r:id="rId11"/>
    <p:sldId id="297" r:id="rId12"/>
    <p:sldId id="267" r:id="rId13"/>
    <p:sldId id="283" r:id="rId14"/>
    <p:sldId id="329" r:id="rId15"/>
    <p:sldId id="277" r:id="rId16"/>
    <p:sldId id="265" r:id="rId17"/>
    <p:sldId id="304" r:id="rId18"/>
    <p:sldId id="307" r:id="rId19"/>
    <p:sldId id="289" r:id="rId20"/>
    <p:sldId id="286" r:id="rId21"/>
    <p:sldId id="306" r:id="rId22"/>
    <p:sldId id="310" r:id="rId23"/>
    <p:sldId id="285" r:id="rId24"/>
    <p:sldId id="308" r:id="rId25"/>
    <p:sldId id="326" r:id="rId26"/>
    <p:sldId id="325" r:id="rId27"/>
    <p:sldId id="305" r:id="rId28"/>
    <p:sldId id="288" r:id="rId29"/>
    <p:sldId id="328" r:id="rId30"/>
    <p:sldId id="313" r:id="rId31"/>
    <p:sldId id="315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50000" autoAdjust="0"/>
  </p:normalViewPr>
  <p:slideViewPr>
    <p:cSldViewPr snapToGrid="0" snapToObjects="1">
      <p:cViewPr varScale="1">
        <p:scale>
          <a:sx n="108" d="100"/>
          <a:sy n="108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8DD9-A8DC-44F8-8F16-7637D82CA16D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3423-159C-451D-AFE5-565459CB2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2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75EC-4EF0-48BB-A047-898579340D5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7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1866-71BD-4EBF-94AA-3CBD31952DF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7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83" y="1417638"/>
            <a:ext cx="8666843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9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Author | 00 Month Year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766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9601" y="274638"/>
            <a:ext cx="8415339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 | 00 Month Year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57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9601" y="274638"/>
            <a:ext cx="8415338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9600" y="784800"/>
            <a:ext cx="8416800" cy="51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762D-B01F-4650-B862-13B4E9291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968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256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el 20"/>
          <p:cNvSpPr>
            <a:spLocks noGrp="1"/>
          </p:cNvSpPr>
          <p:nvPr>
            <p:ph type="title"/>
          </p:nvPr>
        </p:nvSpPr>
        <p:spPr>
          <a:xfrm>
            <a:off x="397933" y="134504"/>
            <a:ext cx="6722534" cy="11430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95536" y="1628800"/>
            <a:ext cx="8382529" cy="4571470"/>
          </a:xfrm>
        </p:spPr>
        <p:txBody>
          <a:bodyPr>
            <a:normAutofit/>
          </a:bodyPr>
          <a:lstStyle>
            <a:lvl1pPr>
              <a:buClr>
                <a:srgbClr val="5E8A2F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E8A2F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5E8A2F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E8A2F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E8A2F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63933" y="6492875"/>
            <a:ext cx="1202256" cy="365125"/>
          </a:xfrm>
        </p:spPr>
        <p:txBody>
          <a:bodyPr/>
          <a:lstStyle/>
          <a:p>
            <a:r>
              <a:rPr lang="de-DE" err="1"/>
              <a:t>page</a:t>
            </a:r>
            <a:r>
              <a:rPr lang="de-DE"/>
              <a:t> </a:t>
            </a:r>
            <a:fld id="{96E7B00A-58D4-416C-972B-729F51A8FC3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31272" y="6500289"/>
            <a:ext cx="1117611" cy="365125"/>
          </a:xfrm>
        </p:spPr>
        <p:txBody>
          <a:bodyPr/>
          <a:lstStyle/>
          <a:p>
            <a:r>
              <a:rPr lang="de-DE"/>
              <a:t>02 March 2017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05025" y="6500289"/>
            <a:ext cx="5269442" cy="365125"/>
          </a:xfrm>
        </p:spPr>
        <p:txBody>
          <a:bodyPr/>
          <a:lstStyle/>
          <a:p>
            <a:r>
              <a:rPr lang="en-US"/>
              <a:t>Introduction to the TRISTAN project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45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83" y="1417638"/>
            <a:ext cx="8666843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3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7383" y="1417638"/>
            <a:ext cx="8666843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83" y="1417638"/>
            <a:ext cx="8666843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4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7383" y="1417638"/>
            <a:ext cx="8666843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0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D2C7-1639-9746-ABEE-AD45CAD3DC2E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E5CF-E355-2A45-8EAB-DF0CCD4F92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182816"/>
            <a:ext cx="1699986" cy="666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4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6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ry@safermedicine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isym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gif"/><Relationship Id="rId7" Type="http://schemas.openxmlformats.org/officeDocument/2006/relationships/image" Target="../media/image34.pn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29.gif"/><Relationship Id="rId5" Type="http://schemas.openxmlformats.org/officeDocument/2006/relationships/image" Target="../media/image32.png"/><Relationship Id="rId10" Type="http://schemas.openxmlformats.org/officeDocument/2006/relationships/image" Target="../media/image28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ermedicines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ebtox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715559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ncbi.nlm.nih.gov/pmc/articles/PMC61272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6127295/figure/F3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1417"/>
            <a:ext cx="7772400" cy="2059033"/>
          </a:xfrm>
        </p:spPr>
        <p:txBody>
          <a:bodyPr>
            <a:normAutofit/>
          </a:bodyPr>
          <a:lstStyle/>
          <a:p>
            <a:r>
              <a:rPr lang="en-GB" dirty="0"/>
              <a:t>Overcoming obstacles to human relevant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2330"/>
            <a:ext cx="6400800" cy="113646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Gerry Kenna</a:t>
            </a:r>
          </a:p>
          <a:p>
            <a:r>
              <a:rPr lang="en-US" dirty="0">
                <a:solidFill>
                  <a:schemeClr val="tx1"/>
                </a:solidFill>
              </a:rPr>
              <a:t>Safer Medicines Trust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gerry@safermedicines.org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4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130"/>
            <a:ext cx="8229600" cy="49757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Which </a:t>
            </a:r>
            <a:r>
              <a:rPr lang="en-GB" i="1" dirty="0">
                <a:solidFill>
                  <a:schemeClr val="tx1"/>
                </a:solidFill>
              </a:rPr>
              <a:t>in vitro </a:t>
            </a:r>
            <a:r>
              <a:rPr lang="en-GB" dirty="0">
                <a:solidFill>
                  <a:schemeClr val="tx1"/>
                </a:solidFill>
              </a:rPr>
              <a:t>models?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2400"/>
              </a:spcAft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chemeClr val="tx1"/>
                </a:solidFill>
              </a:rPr>
              <a:t>Mechanistic relevance?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Calibri" panose="020F0502020204030204" pitchFamily="34" charset="0"/>
              <a:buChar char="−"/>
            </a:pPr>
            <a:r>
              <a:rPr lang="en-GB" sz="2800" dirty="0">
                <a:solidFill>
                  <a:schemeClr val="tx1"/>
                </a:solidFill>
              </a:rPr>
              <a:t>Robustness, throughput, turnaround time, cost?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Which endpoints?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How to interpret the data the assays provide?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Calibri" panose="020F0502020204030204" pitchFamily="34" charset="0"/>
              <a:buChar char="−"/>
            </a:pPr>
            <a:r>
              <a:rPr lang="en-GB" sz="2800" dirty="0">
                <a:solidFill>
                  <a:schemeClr val="tx1"/>
                </a:solidFill>
              </a:rPr>
              <a:t>How to evaluate and validate them?</a:t>
            </a:r>
          </a:p>
        </p:txBody>
      </p:sp>
    </p:spTree>
    <p:extLst>
      <p:ext uri="{BB962C8B-B14F-4D97-AF65-F5344CB8AC3E}">
        <p14:creationId xmlns:p14="http://schemas.microsoft.com/office/powerpoint/2010/main" val="214984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How can we overcome the obstacles?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2445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800" dirty="0"/>
              <a:t>Set achievable “bite size” goals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Select </a:t>
            </a:r>
            <a:r>
              <a:rPr lang="en-GB" sz="2800" i="1" dirty="0"/>
              <a:t>in vitro </a:t>
            </a:r>
            <a:r>
              <a:rPr lang="en-GB" sz="2800" dirty="0"/>
              <a:t>models that provide insight into human-relevant </a:t>
            </a:r>
            <a:r>
              <a:rPr lang="en-GB" sz="2800" i="1" dirty="0"/>
              <a:t>in vivo </a:t>
            </a:r>
            <a:r>
              <a:rPr lang="en-GB" sz="2800" dirty="0"/>
              <a:t>mechanisms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Validate human-relevant </a:t>
            </a:r>
            <a:r>
              <a:rPr lang="en-GB" sz="2800" i="1" dirty="0"/>
              <a:t>in vitro</a:t>
            </a:r>
            <a:r>
              <a:rPr lang="en-GB" sz="2800" dirty="0"/>
              <a:t> assays vs. </a:t>
            </a:r>
            <a:r>
              <a:rPr lang="en-GB" sz="2800" i="1" dirty="0"/>
              <a:t>in vivo </a:t>
            </a:r>
            <a:r>
              <a:rPr lang="en-GB" sz="2800" b="1" u="sng" dirty="0"/>
              <a:t>human</a:t>
            </a:r>
            <a:r>
              <a:rPr lang="en-GB" sz="2800" dirty="0"/>
              <a:t> outcomes, not animal data</a:t>
            </a:r>
          </a:p>
        </p:txBody>
      </p:sp>
    </p:spTree>
    <p:extLst>
      <p:ext uri="{BB962C8B-B14F-4D97-AF65-F5344CB8AC3E}">
        <p14:creationId xmlns:p14="http://schemas.microsoft.com/office/powerpoint/2010/main" val="253015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74"/>
            <a:ext cx="8229600" cy="927827"/>
          </a:xfrm>
        </p:spPr>
        <p:txBody>
          <a:bodyPr/>
          <a:lstStyle/>
          <a:p>
            <a:pPr algn="l"/>
            <a:r>
              <a:rPr lang="sv-SE" dirty="0">
                <a:cs typeface="Arial" charset="0"/>
              </a:rPr>
              <a:t>How drugs cause liver toxicity</a:t>
            </a:r>
            <a:endParaRPr lang="en-GB" dirty="0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67919" y="5193927"/>
            <a:ext cx="14268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6600"/>
                </a:solidFill>
              </a:rPr>
              <a:t>No toxicity:</a:t>
            </a:r>
          </a:p>
          <a:p>
            <a:r>
              <a:rPr lang="en-GB" sz="2000" b="1" i="1" dirty="0">
                <a:solidFill>
                  <a:srgbClr val="006600"/>
                </a:solidFill>
              </a:rPr>
              <a:t>tolerance &amp;</a:t>
            </a:r>
          </a:p>
          <a:p>
            <a:r>
              <a:rPr lang="en-GB" sz="2000" b="1" i="1" dirty="0">
                <a:solidFill>
                  <a:srgbClr val="006600"/>
                </a:solidFill>
              </a:rPr>
              <a:t>adaptation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95372" y="4307571"/>
            <a:ext cx="3240360" cy="6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Propagation and amplification</a:t>
            </a:r>
          </a:p>
          <a:p>
            <a:pPr algn="ctr"/>
            <a:r>
              <a:rPr lang="en-GB" sz="1600" i="1" dirty="0"/>
              <a:t>e.g. innate and adaptive immunity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9159" y="4306230"/>
            <a:ext cx="1944216" cy="6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Protection</a:t>
            </a:r>
          </a:p>
          <a:p>
            <a:pPr algn="ctr"/>
            <a:r>
              <a:rPr lang="en-GB" sz="1600" i="1" dirty="0"/>
              <a:t>e.g. stress response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1862" y="3663675"/>
            <a:ext cx="698653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4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0834" y="1441727"/>
            <a:ext cx="697627" cy="425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 b="1" dirty="0"/>
              <a:t>Drug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59895" y="2590637"/>
            <a:ext cx="302433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GB" b="1" dirty="0"/>
              <a:t>Chemical insult to target cells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13321" y="3110475"/>
            <a:ext cx="28406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GB" b="1" dirty="0"/>
              <a:t>Biological response in cell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86829" y="3663675"/>
            <a:ext cx="313857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GB" b="1" dirty="0"/>
              <a:t>Biological response in tissue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5853" y="2019618"/>
            <a:ext cx="698653" cy="36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1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242" y="2598819"/>
            <a:ext cx="698653" cy="36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2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64246" y="3143853"/>
            <a:ext cx="698653" cy="36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3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51963" y="2007395"/>
            <a:ext cx="15346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GB" b="1" dirty="0"/>
              <a:t>Drug ADME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415722" y="5169641"/>
            <a:ext cx="115212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800000"/>
                </a:solidFill>
              </a:rPr>
              <a:t>Liver Toxicity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3171774" y="4802841"/>
            <a:ext cx="570030" cy="29167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704374" y="2384202"/>
            <a:ext cx="217488" cy="15206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810356" y="5054855"/>
            <a:ext cx="1147750" cy="425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0000"/>
                </a:solidFill>
              </a:rPr>
              <a:t>Outcome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537" y="4053060"/>
            <a:ext cx="1219200" cy="87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171774" y="5411674"/>
            <a:ext cx="2819400" cy="3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i="1" dirty="0" err="1"/>
              <a:t>Preclinical</a:t>
            </a:r>
            <a:r>
              <a:rPr lang="sv-SE" sz="1600" i="1" dirty="0"/>
              <a:t> species </a:t>
            </a:r>
            <a:r>
              <a:rPr lang="sv-SE" sz="1600" i="1" u="sng" dirty="0"/>
              <a:t>vs.</a:t>
            </a:r>
            <a:r>
              <a:rPr lang="sv-SE" sz="1600" i="1" dirty="0"/>
              <a:t> man</a:t>
            </a:r>
            <a:endParaRPr lang="en-GB" sz="1600" i="1" dirty="0"/>
          </a:p>
        </p:txBody>
      </p:sp>
      <p:pic>
        <p:nvPicPr>
          <p:cNvPr id="24" name="Picture 22" descr="C:\Documents and Settings\m241560\Application Data\Microsoft\Media Catalog\Downloaded Clips\cl33\j01281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067" y="6179734"/>
            <a:ext cx="336550" cy="2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094" y="5804097"/>
            <a:ext cx="638175" cy="81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3018" y="6000723"/>
            <a:ext cx="457200" cy="43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493608" y="2959969"/>
            <a:ext cx="217488" cy="15206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3369662" y="3543885"/>
            <a:ext cx="217488" cy="15206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053993" y="4802841"/>
            <a:ext cx="728498" cy="29167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002402" y="1867558"/>
            <a:ext cx="217487" cy="15206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890023" y="1691875"/>
            <a:ext cx="3545709" cy="84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188913" indent="-188913" algn="ctr">
              <a:buClr>
                <a:schemeClr val="tx2"/>
              </a:buClr>
              <a:buFont typeface="Times" pitchFamily="18" charset="0"/>
              <a:buNone/>
            </a:pPr>
            <a:r>
              <a:rPr lang="en-GB" b="1" dirty="0"/>
              <a:t>Compound related effects</a:t>
            </a:r>
          </a:p>
          <a:p>
            <a:pPr marL="188913" indent="-188913" algn="ctr">
              <a:buClr>
                <a:schemeClr val="tx2"/>
              </a:buClr>
              <a:buFont typeface="Times" pitchFamily="18" charset="0"/>
              <a:buNone/>
            </a:pPr>
            <a:r>
              <a:rPr lang="en-GB" dirty="0"/>
              <a:t>Can be explored using simplified “</a:t>
            </a:r>
            <a:r>
              <a:rPr lang="en-GB" i="1" dirty="0"/>
              <a:t>in vitro</a:t>
            </a:r>
            <a:r>
              <a:rPr lang="en-GB" dirty="0"/>
              <a:t>” model systems</a:t>
            </a:r>
            <a:endParaRPr lang="en-GB" i="1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4284616" y="2376727"/>
            <a:ext cx="975359" cy="331640"/>
          </a:xfrm>
          <a:prstGeom prst="line">
            <a:avLst/>
          </a:prstGeom>
          <a:noFill/>
          <a:ln w="28575">
            <a:solidFill>
              <a:srgbClr val="CC99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4793412" y="2590637"/>
            <a:ext cx="803920" cy="645131"/>
          </a:xfrm>
          <a:prstGeom prst="line">
            <a:avLst/>
          </a:prstGeom>
          <a:noFill/>
          <a:ln w="28575">
            <a:solidFill>
              <a:srgbClr val="CC99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2345127" y="1943588"/>
            <a:ext cx="2772053" cy="195734"/>
          </a:xfrm>
          <a:prstGeom prst="line">
            <a:avLst/>
          </a:prstGeom>
          <a:noFill/>
          <a:ln w="28575">
            <a:solidFill>
              <a:srgbClr val="CC99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270546" y="3465901"/>
            <a:ext cx="2812866" cy="643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8913" indent="-188913" algn="ctr">
              <a:buClr>
                <a:schemeClr val="tx2"/>
              </a:buClr>
              <a:buFont typeface="Times" pitchFamily="18" charset="0"/>
              <a:buNone/>
            </a:pPr>
            <a:r>
              <a:rPr lang="en-GB" b="1" dirty="0">
                <a:solidFill>
                  <a:srgbClr val="FF0000"/>
                </a:solidFill>
              </a:rPr>
              <a:t>Patient related effects</a:t>
            </a:r>
          </a:p>
          <a:p>
            <a:pPr marL="188913" indent="-188913" algn="ctr">
              <a:buClr>
                <a:schemeClr val="tx2"/>
              </a:buClr>
              <a:buFont typeface="Times" pitchFamily="18" charset="0"/>
              <a:buNone/>
            </a:pPr>
            <a:r>
              <a:rPr lang="en-GB" dirty="0">
                <a:solidFill>
                  <a:srgbClr val="FF0000"/>
                </a:solidFill>
              </a:rPr>
              <a:t>Can be explored only </a:t>
            </a:r>
            <a:r>
              <a:rPr lang="en-GB" i="1" dirty="0">
                <a:solidFill>
                  <a:srgbClr val="FF0000"/>
                </a:solidFill>
              </a:rPr>
              <a:t>in vivo</a:t>
            </a: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5627867" y="3787849"/>
            <a:ext cx="649796" cy="60492"/>
          </a:xfrm>
          <a:prstGeom prst="line">
            <a:avLst/>
          </a:prstGeom>
          <a:noFill/>
          <a:ln w="28575">
            <a:solidFill>
              <a:srgbClr val="CC99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97" y="5169020"/>
            <a:ext cx="12795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08" y="5169020"/>
            <a:ext cx="1447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7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Multiple liver toxicity mechanisms</a:t>
            </a:r>
            <a:br>
              <a:rPr lang="en-GB" dirty="0"/>
            </a:br>
            <a:r>
              <a:rPr lang="en-GB" dirty="0"/>
              <a:t>require multiple </a:t>
            </a:r>
            <a:r>
              <a:rPr lang="en-GB" i="1" dirty="0"/>
              <a:t>in vitro</a:t>
            </a:r>
            <a:r>
              <a:rPr lang="en-GB" dirty="0"/>
              <a:t> assays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6389"/>
              </p:ext>
            </p:extLst>
          </p:nvPr>
        </p:nvGraphicFramePr>
        <p:xfrm>
          <a:off x="705213" y="1948011"/>
          <a:ext cx="7634132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7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Chemical insult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Assay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Cell cytotoxicity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THLE-Null</a:t>
                      </a:r>
                      <a:r>
                        <a:rPr lang="en-GB" sz="2000" baseline="0" dirty="0"/>
                        <a:t> cell toxicity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Reactive metabolite 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THLE-3A4 cell 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Covalent binding to human hepatocyte proteins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Mitochondrial injury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HepG2 cell toxicity in glucose</a:t>
                      </a:r>
                      <a:r>
                        <a:rPr lang="en-GB" sz="2000" baseline="0" dirty="0"/>
                        <a:t> vs. galactose media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Seahorse® </a:t>
                      </a:r>
                      <a:r>
                        <a:rPr lang="en-GB" sz="2000" dirty="0" err="1"/>
                        <a:t>analyzer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Membrane transporter</a:t>
                      </a:r>
                      <a:r>
                        <a:rPr lang="en-GB" sz="2000" b="1" baseline="0" dirty="0"/>
                        <a:t> inhibition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Bile Salt</a:t>
                      </a:r>
                      <a:r>
                        <a:rPr lang="en-GB" sz="2000" baseline="0" dirty="0"/>
                        <a:t> Export Pump (B</a:t>
                      </a:r>
                      <a:r>
                        <a:rPr lang="en-GB" sz="2000" dirty="0"/>
                        <a:t>SEP) inhibition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26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DFEF8-503E-9045-83B1-29F85993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E14E7E-311D-0643-B020-C0F5D7AE3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For technical detail of the assays, how their performance was evaluated, and how data from multiple assays was combined, see: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dirty="0"/>
              <a:t>Chem. Res. </a:t>
            </a:r>
            <a:r>
              <a:rPr lang="en-US" dirty="0" err="1"/>
              <a:t>Toxicol</a:t>
            </a:r>
            <a:r>
              <a:rPr lang="en-US" dirty="0"/>
              <a:t>. 2012: 25;1616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sv-SE" dirty="0" err="1"/>
              <a:t>Drug</a:t>
            </a:r>
            <a:r>
              <a:rPr lang="sv-SE" dirty="0"/>
              <a:t> </a:t>
            </a:r>
            <a:r>
              <a:rPr lang="sv-SE" dirty="0" err="1"/>
              <a:t>Metab</a:t>
            </a:r>
            <a:r>
              <a:rPr lang="sv-SE" dirty="0"/>
              <a:t> </a:t>
            </a:r>
            <a:r>
              <a:rPr lang="sv-SE" dirty="0" err="1"/>
              <a:t>Dispos</a:t>
            </a:r>
            <a:r>
              <a:rPr lang="sv-SE" dirty="0"/>
              <a:t> 2012; 40:130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sv-SE" dirty="0" err="1"/>
              <a:t>Toxicol</a:t>
            </a:r>
            <a:r>
              <a:rPr lang="sv-SE" dirty="0"/>
              <a:t> </a:t>
            </a:r>
            <a:r>
              <a:rPr lang="sv-SE" dirty="0" err="1"/>
              <a:t>Sci</a:t>
            </a:r>
            <a:r>
              <a:rPr lang="sv-SE" dirty="0"/>
              <a:t> 2014;137:189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811" r="8208" b="58167"/>
          <a:stretch/>
        </p:blipFill>
        <p:spPr bwMode="auto">
          <a:xfrm>
            <a:off x="179512" y="116632"/>
            <a:ext cx="6150844" cy="3096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554" y="5615878"/>
            <a:ext cx="828185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33CC"/>
                </a:solidFill>
              </a:rPr>
              <a:t>Excellent discrimination between 27 toxic drugs and 9 non-toxic drugs (100% sensitivity, 78% specificity)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553" y="3363414"/>
            <a:ext cx="371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Chem</a:t>
            </a:r>
            <a:r>
              <a:rPr lang="en-US" sz="2000" i="1" dirty="0"/>
              <a:t> Res </a:t>
            </a:r>
            <a:r>
              <a:rPr lang="en-US" sz="2000" i="1" dirty="0" err="1"/>
              <a:t>Toxicol</a:t>
            </a:r>
            <a:r>
              <a:rPr lang="en-US" sz="2000" i="1" dirty="0"/>
              <a:t> 2012; 25:1616.</a:t>
            </a:r>
            <a:endParaRPr lang="sv-SE" sz="20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033942"/>
            <a:ext cx="4884737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104464-8F77-5846-8EA1-3FBF13774007}"/>
              </a:ext>
            </a:extLst>
          </p:cNvPr>
          <p:cNvSpPr txBox="1"/>
          <p:nvPr/>
        </p:nvSpPr>
        <p:spPr>
          <a:xfrm>
            <a:off x="585367" y="4028150"/>
            <a:ext cx="299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CVB burden is a way to quantify reactive metabolite formation</a:t>
            </a:r>
          </a:p>
        </p:txBody>
      </p:sp>
    </p:spTree>
    <p:extLst>
      <p:ext uri="{BB962C8B-B14F-4D97-AF65-F5344CB8AC3E}">
        <p14:creationId xmlns:p14="http://schemas.microsoft.com/office/powerpoint/2010/main" val="237071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788988"/>
          </a:xfrm>
        </p:spPr>
        <p:txBody>
          <a:bodyPr/>
          <a:lstStyle/>
          <a:p>
            <a:pPr algn="l"/>
            <a:r>
              <a:rPr lang="en-GB" dirty="0"/>
              <a:t>Endothelin receptor antagonists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35213"/>
              </p:ext>
            </p:extLst>
          </p:nvPr>
        </p:nvGraphicFramePr>
        <p:xfrm>
          <a:off x="533400" y="1600200"/>
          <a:ext cx="8208912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55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2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Drug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Dose,</a:t>
                      </a:r>
                      <a:br>
                        <a:rPr lang="en-US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mg/day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of patients treated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Human DILI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Status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Sitaxentan</a:t>
                      </a:r>
                    </a:p>
                    <a:p>
                      <a:r>
                        <a:rPr lang="en-GB" sz="1600" kern="1200" dirty="0"/>
                        <a:t>-Thelin</a:t>
                      </a:r>
                      <a:r>
                        <a:rPr lang="en-GB" sz="1600" kern="1200" baseline="30000" dirty="0"/>
                        <a:t>®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noProof="0" dirty="0"/>
                        <a:t>100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noProof="0" dirty="0"/>
                        <a:t>4 deaths</a:t>
                      </a:r>
                    </a:p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noProof="0" dirty="0"/>
                        <a:t>1 liver transplantation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Withdrawn 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Bosentan</a:t>
                      </a:r>
                    </a:p>
                    <a:p>
                      <a:r>
                        <a:rPr lang="sv-SE" sz="1600" noProof="0" dirty="0"/>
                        <a:t>-</a:t>
                      </a:r>
                      <a:r>
                        <a:rPr lang="en-GB" sz="1600" kern="1200" dirty="0" err="1"/>
                        <a:t>Tracleer</a:t>
                      </a:r>
                      <a:r>
                        <a:rPr lang="en-GB" sz="1600" kern="1200" baseline="30000" dirty="0"/>
                        <a:t>®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noProof="0" dirty="0"/>
                        <a:t>250</a:t>
                      </a:r>
                      <a:br>
                        <a:rPr lang="sv-SE" noProof="0" dirty="0"/>
                      </a:b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noProof="0" dirty="0"/>
                        <a:t>Elevated</a:t>
                      </a:r>
                      <a:r>
                        <a:rPr lang="en-US" baseline="0" noProof="0" dirty="0"/>
                        <a:t> LFT common</a:t>
                      </a:r>
                    </a:p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baseline="0" noProof="0" dirty="0"/>
                        <a:t>Cases of severe liver injury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Black</a:t>
                      </a:r>
                      <a:r>
                        <a:rPr lang="en-US" b="1" baseline="0" noProof="0" dirty="0">
                          <a:solidFill>
                            <a:srgbClr val="FF0000"/>
                          </a:solidFill>
                        </a:rPr>
                        <a:t> box warning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Ambrisentan</a:t>
                      </a:r>
                    </a:p>
                    <a:p>
                      <a:r>
                        <a:rPr lang="en-GB" sz="1600" kern="1200" dirty="0"/>
                        <a:t>-</a:t>
                      </a:r>
                      <a:r>
                        <a:rPr lang="en-GB" sz="1600" kern="1200" dirty="0" err="1"/>
                        <a:t>Letairis</a:t>
                      </a:r>
                      <a:r>
                        <a:rPr lang="en-GB" sz="1600" kern="1200" baseline="30000" dirty="0"/>
                        <a:t>™</a:t>
                      </a:r>
                      <a:r>
                        <a:rPr lang="en-GB" sz="1600" kern="1200" dirty="0"/>
                        <a:t> (US),</a:t>
                      </a:r>
                      <a:br>
                        <a:rPr lang="en-GB" sz="1600" kern="1200" dirty="0"/>
                      </a:br>
                      <a:r>
                        <a:rPr lang="en-GB" sz="1600" kern="1200" dirty="0"/>
                        <a:t>-</a:t>
                      </a:r>
                      <a:r>
                        <a:rPr lang="en-GB" sz="1600" kern="1200" dirty="0" err="1"/>
                        <a:t>Volibris</a:t>
                      </a:r>
                      <a:r>
                        <a:rPr lang="en-GB" sz="1600" kern="1200" baseline="30000" dirty="0"/>
                        <a:t>®</a:t>
                      </a:r>
                      <a:r>
                        <a:rPr lang="en-GB" sz="1600" kern="1200" dirty="0"/>
                        <a:t> (EU)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noProof="0" dirty="0"/>
                        <a:t>10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None, but precautionary label when licensed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00B050"/>
                          </a:solidFill>
                        </a:rPr>
                        <a:t>Safe</a:t>
                      </a:r>
                      <a:r>
                        <a:rPr lang="en-US" b="1" baseline="0" noProof="0" dirty="0">
                          <a:solidFill>
                            <a:srgbClr val="00B050"/>
                          </a:solidFill>
                        </a:rPr>
                        <a:t> drug</a:t>
                      </a:r>
                      <a:r>
                        <a:rPr lang="en-US" baseline="0" noProof="0" dirty="0">
                          <a:solidFill>
                            <a:srgbClr val="00B050"/>
                          </a:solidFill>
                        </a:rPr>
                        <a:t>, no DILI label</a:t>
                      </a:r>
                      <a:endParaRPr lang="en-US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38718" y="598109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Galie et al. 2011, </a:t>
            </a:r>
            <a:r>
              <a:rPr lang="en-US" dirty="0"/>
              <a:t>Eur. </a:t>
            </a:r>
            <a:r>
              <a:rPr lang="en-US" dirty="0" err="1"/>
              <a:t>Respir</a:t>
            </a:r>
            <a:r>
              <a:rPr lang="en-US" dirty="0"/>
              <a:t>. J. 37:475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209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43200"/>
            <a:ext cx="4371786" cy="340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79513" y="116633"/>
            <a:ext cx="6749085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NimbusRomNo9L"/>
              </a:rPr>
              <a:t>JPET #220491 </a:t>
            </a:r>
          </a:p>
          <a:p>
            <a:r>
              <a:rPr lang="en-GB" sz="2000" b="1" dirty="0">
                <a:solidFill>
                  <a:srgbClr val="000000"/>
                </a:solidFill>
                <a:latin typeface="NimbusRomNo9L"/>
              </a:rPr>
              <a:t>Multiple compound related adverse properties contribute to liver injury caused by </a:t>
            </a:r>
            <a:r>
              <a:rPr lang="en-GB" sz="2000" b="1" dirty="0" err="1">
                <a:solidFill>
                  <a:srgbClr val="000000"/>
                </a:solidFill>
                <a:latin typeface="NimbusRomNo9L"/>
              </a:rPr>
              <a:t>endothelin</a:t>
            </a:r>
            <a:r>
              <a:rPr lang="en-GB" sz="2000" b="1" dirty="0">
                <a:solidFill>
                  <a:srgbClr val="000000"/>
                </a:solidFill>
                <a:latin typeface="NimbusRomNo9L"/>
              </a:rPr>
              <a:t> receptor antagonists </a:t>
            </a:r>
          </a:p>
          <a:p>
            <a:r>
              <a:rPr lang="en-GB" sz="1200" dirty="0">
                <a:solidFill>
                  <a:srgbClr val="000000"/>
                </a:solidFill>
                <a:latin typeface="NimbusRomNo9L"/>
              </a:rPr>
              <a:t> </a:t>
            </a:r>
          </a:p>
          <a:p>
            <a:r>
              <a:rPr lang="en-GB" sz="1200" dirty="0">
                <a:solidFill>
                  <a:srgbClr val="000000"/>
                </a:solidFill>
                <a:latin typeface="NimbusRomNo9L"/>
              </a:rPr>
              <a:t>J. Gerry Kenna, Simone H. Stahl, Julie A. Eakins, Alison J. Foster, Linda C. </a:t>
            </a:r>
            <a:r>
              <a:rPr lang="en-GB" sz="1200" dirty="0" err="1">
                <a:solidFill>
                  <a:srgbClr val="000000"/>
                </a:solidFill>
                <a:latin typeface="NimbusRomNo9L"/>
              </a:rPr>
              <a:t>Andersson</a:t>
            </a:r>
            <a:r>
              <a:rPr lang="en-GB" sz="1200" dirty="0">
                <a:solidFill>
                  <a:srgbClr val="000000"/>
                </a:solidFill>
                <a:latin typeface="NimbusRomNo9L"/>
              </a:rPr>
              <a:t>, Jonas </a:t>
            </a:r>
          </a:p>
          <a:p>
            <a:r>
              <a:rPr lang="en-GB" sz="1200" dirty="0" err="1">
                <a:solidFill>
                  <a:srgbClr val="000000"/>
                </a:solidFill>
                <a:latin typeface="NimbusRomNo9L"/>
              </a:rPr>
              <a:t>Bergare</a:t>
            </a:r>
            <a:r>
              <a:rPr lang="en-GB" sz="1200" dirty="0">
                <a:solidFill>
                  <a:srgbClr val="000000"/>
                </a:solidFill>
                <a:latin typeface="NimbusRomNo9L"/>
              </a:rPr>
              <a:t>, Martin </a:t>
            </a:r>
            <a:r>
              <a:rPr lang="en-GB" sz="1200" dirty="0" err="1">
                <a:solidFill>
                  <a:srgbClr val="000000"/>
                </a:solidFill>
                <a:latin typeface="NimbusRomNo9L"/>
              </a:rPr>
              <a:t>Billger</a:t>
            </a:r>
            <a:r>
              <a:rPr lang="en-GB" sz="1200" dirty="0">
                <a:solidFill>
                  <a:srgbClr val="000000"/>
                </a:solidFill>
                <a:latin typeface="NimbusRomNo9L"/>
              </a:rPr>
              <a:t>, Marie </a:t>
            </a:r>
            <a:r>
              <a:rPr lang="en-GB" sz="1200" dirty="0" err="1">
                <a:solidFill>
                  <a:srgbClr val="000000"/>
                </a:solidFill>
                <a:latin typeface="NimbusRomNo9L"/>
              </a:rPr>
              <a:t>Elebring</a:t>
            </a:r>
            <a:r>
              <a:rPr lang="en-GB" sz="1200" dirty="0">
                <a:solidFill>
                  <a:srgbClr val="000000"/>
                </a:solidFill>
                <a:latin typeface="NimbusRomNo9L"/>
              </a:rPr>
              <a:t>, Charles S. Elmore, Richard A. Thompson </a:t>
            </a:r>
          </a:p>
          <a:p>
            <a:r>
              <a:rPr lang="en-GB" sz="1200" dirty="0">
                <a:solidFill>
                  <a:srgbClr val="000000"/>
                </a:solidFill>
                <a:latin typeface="NimbusRomNo9L"/>
              </a:rPr>
              <a:t> </a:t>
            </a:r>
          </a:p>
          <a:p>
            <a:r>
              <a:rPr lang="en-GB" sz="1100" dirty="0">
                <a:solidFill>
                  <a:srgbClr val="000000"/>
                </a:solidFill>
                <a:latin typeface="NimbusRomNo9L"/>
              </a:rPr>
              <a:t>This article has not been copyedited and formatted. The final version may differ from this version.</a:t>
            </a:r>
          </a:p>
          <a:p>
            <a:r>
              <a:rPr lang="en-GB" sz="1100" dirty="0">
                <a:solidFill>
                  <a:srgbClr val="000000"/>
                </a:solidFill>
                <a:latin typeface="NimbusRomNo9L"/>
              </a:rPr>
              <a:t>JPET Fast Forward. Published on December 2, 2014 as DOI: 10.1124/jpet.114.220491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36999" y="2628900"/>
            <a:ext cx="4514849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Human </a:t>
            </a:r>
            <a:r>
              <a:rPr lang="en-GB" i="1" dirty="0"/>
              <a:t>in vivo </a:t>
            </a:r>
            <a:r>
              <a:rPr lang="en-GB" dirty="0"/>
              <a:t>drug exposure was considered when interpreting</a:t>
            </a:r>
            <a:r>
              <a:rPr lang="en-GB" i="1" dirty="0"/>
              <a:t> </a:t>
            </a:r>
            <a:r>
              <a:rPr lang="en-GB" dirty="0"/>
              <a:t>the</a:t>
            </a:r>
            <a:r>
              <a:rPr lang="en-GB" i="1" dirty="0"/>
              <a:t> in vitro</a:t>
            </a:r>
            <a:r>
              <a:rPr lang="en-GB" dirty="0"/>
              <a:t> assay data.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Multiple </a:t>
            </a:r>
            <a:r>
              <a:rPr lang="en-GB" i="1" dirty="0"/>
              <a:t>in vitro </a:t>
            </a:r>
            <a:r>
              <a:rPr lang="en-GB" dirty="0"/>
              <a:t>liabilities were identified for </a:t>
            </a:r>
            <a:r>
              <a:rPr lang="en-GB" dirty="0" err="1"/>
              <a:t>sitaxentan</a:t>
            </a:r>
            <a:r>
              <a:rPr lang="en-GB" dirty="0"/>
              <a:t> (</a:t>
            </a:r>
            <a:r>
              <a:rPr lang="en-GB" dirty="0" err="1"/>
              <a:t>mito</a:t>
            </a:r>
            <a:r>
              <a:rPr lang="en-GB" dirty="0"/>
              <a:t> </a:t>
            </a:r>
            <a:r>
              <a:rPr lang="en-GB" dirty="0" err="1"/>
              <a:t>tox</a:t>
            </a:r>
            <a:r>
              <a:rPr lang="en-GB" dirty="0"/>
              <a:t>, BSEP inhibition, reactive </a:t>
            </a:r>
            <a:r>
              <a:rPr lang="en-GB" dirty="0" err="1"/>
              <a:t>metaboites</a:t>
            </a:r>
            <a:r>
              <a:rPr lang="en-GB" dirty="0"/>
              <a:t>) and </a:t>
            </a:r>
            <a:r>
              <a:rPr lang="en-GB" dirty="0" err="1"/>
              <a:t>bosentan</a:t>
            </a:r>
            <a:r>
              <a:rPr lang="en-GB" dirty="0"/>
              <a:t> (BSEP inhibition, reactive </a:t>
            </a:r>
            <a:r>
              <a:rPr lang="en-GB" dirty="0" err="1"/>
              <a:t>metaboites</a:t>
            </a:r>
            <a:r>
              <a:rPr lang="en-GB" dirty="0"/>
              <a:t>).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results correctly predicted that </a:t>
            </a:r>
            <a:r>
              <a:rPr lang="en-GB" dirty="0" err="1"/>
              <a:t>sitaxentan</a:t>
            </a:r>
            <a:r>
              <a:rPr lang="en-GB" dirty="0"/>
              <a:t> and </a:t>
            </a:r>
            <a:r>
              <a:rPr lang="en-GB" dirty="0" err="1"/>
              <a:t>bosentan</a:t>
            </a:r>
            <a:r>
              <a:rPr lang="en-GB" dirty="0"/>
              <a:t> would cause liver injury, while </a:t>
            </a:r>
            <a:r>
              <a:rPr lang="en-GB" dirty="0" err="1"/>
              <a:t>ambrisentan</a:t>
            </a:r>
            <a:r>
              <a:rPr lang="en-GB" dirty="0"/>
              <a:t> was safe.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None of the drugs caused liver injury in animals.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3" y="2008894"/>
            <a:ext cx="620908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0" i="1" dirty="0">
                <a:solidFill>
                  <a:srgbClr val="000000"/>
                </a:solidFill>
                <a:latin typeface="arial" panose="020B0604020202020204" pitchFamily="34" charset="0"/>
              </a:rPr>
              <a:t>J </a:t>
            </a:r>
            <a:r>
              <a:rPr lang="en-GB" sz="16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Pharmacol</a:t>
            </a:r>
            <a:r>
              <a:rPr lang="en-GB" sz="1600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Exp</a:t>
            </a:r>
            <a:r>
              <a:rPr lang="en-GB" sz="1600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Ther</a:t>
            </a:r>
            <a:r>
              <a:rPr lang="en-GB" sz="1600" b="0" i="1" dirty="0">
                <a:solidFill>
                  <a:srgbClr val="000000"/>
                </a:solidFill>
                <a:latin typeface="arial" panose="020B0604020202020204" pitchFamily="34" charset="0"/>
              </a:rPr>
              <a:t>. 2015 Feb;352(2):281-90</a:t>
            </a:r>
            <a:endParaRPr lang="en-GB" sz="1600" b="0" i="1" dirty="0"/>
          </a:p>
        </p:txBody>
      </p:sp>
    </p:spTree>
    <p:extLst>
      <p:ext uri="{BB962C8B-B14F-4D97-AF65-F5344CB8AC3E}">
        <p14:creationId xmlns:p14="http://schemas.microsoft.com/office/powerpoint/2010/main" val="377005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Lessons learned from our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in vitro </a:t>
            </a:r>
            <a:r>
              <a:rPr lang="en-GB" dirty="0">
                <a:solidFill>
                  <a:schemeClr val="tx1"/>
                </a:solidFill>
              </a:rPr>
              <a:t>liver toxicity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68" y="1757892"/>
            <a:ext cx="8269941" cy="45000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Mechanistically relevant </a:t>
            </a:r>
            <a:r>
              <a:rPr lang="en-GB" sz="2400" i="1" dirty="0">
                <a:solidFill>
                  <a:schemeClr val="tx1"/>
                </a:solidFill>
              </a:rPr>
              <a:t>in vitro</a:t>
            </a:r>
            <a:r>
              <a:rPr lang="en-GB" sz="2400" dirty="0">
                <a:solidFill>
                  <a:schemeClr val="tx1"/>
                </a:solidFill>
              </a:rPr>
              <a:t> assays discriminated between drugs that cause human liver injury and “safe” drugs much more accurately than animal safety studies. 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Multiple assays were needed, since liver injury can be caused in multiple ways.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Data interpretation needed to take account of </a:t>
            </a:r>
            <a:r>
              <a:rPr lang="en-GB" sz="2000" i="1" dirty="0">
                <a:solidFill>
                  <a:schemeClr val="tx1"/>
                </a:solidFill>
              </a:rPr>
              <a:t>in vitro </a:t>
            </a:r>
            <a:r>
              <a:rPr lang="en-GB" sz="2000" dirty="0">
                <a:solidFill>
                  <a:schemeClr val="tx1"/>
                </a:solidFill>
              </a:rPr>
              <a:t>assay potency and also drug exposure </a:t>
            </a:r>
            <a:r>
              <a:rPr lang="en-GB" sz="2000" i="1" dirty="0">
                <a:solidFill>
                  <a:schemeClr val="tx1"/>
                </a:solidFill>
              </a:rPr>
              <a:t>in viv</a:t>
            </a:r>
            <a:r>
              <a:rPr lang="en-GB" sz="2000" dirty="0">
                <a:solidFill>
                  <a:schemeClr val="tx1"/>
                </a:solidFill>
              </a:rPr>
              <a:t>o.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Data from multiple assays could be integrated using a Hazard Matrix.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i="1" dirty="0">
                <a:solidFill>
                  <a:schemeClr val="tx1"/>
                </a:solidFill>
              </a:rPr>
              <a:t>in vitro </a:t>
            </a:r>
            <a:r>
              <a:rPr lang="en-GB" sz="2400" dirty="0">
                <a:solidFill>
                  <a:schemeClr val="tx1"/>
                </a:solidFill>
              </a:rPr>
              <a:t>assays did not address patient-specific susceptibility factors, so were unable to predict whether or not liver injury might arise in individual humans.</a:t>
            </a:r>
          </a:p>
        </p:txBody>
      </p:sp>
    </p:spTree>
    <p:extLst>
      <p:ext uri="{BB962C8B-B14F-4D97-AF65-F5344CB8AC3E}">
        <p14:creationId xmlns:p14="http://schemas.microsoft.com/office/powerpoint/2010/main" val="215922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500" y="2274043"/>
            <a:ext cx="4633250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400" b="1" dirty="0">
                <a:solidFill>
                  <a:srgbClr val="002060"/>
                </a:solidFill>
              </a:rPr>
              <a:t>A tool which enables design and selection of safe compounds in drug discovery, when there is chemical choice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825" y="682764"/>
            <a:ext cx="753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How the </a:t>
            </a:r>
            <a:r>
              <a:rPr lang="en-GB" sz="4000" i="1" dirty="0">
                <a:latin typeface="+mj-lt"/>
              </a:rPr>
              <a:t>in vitro </a:t>
            </a:r>
            <a:r>
              <a:rPr lang="en-GB" sz="4000" dirty="0">
                <a:latin typeface="+mj-lt"/>
              </a:rPr>
              <a:t>assays can be used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2" y="2307746"/>
            <a:ext cx="30257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Where we are right now</a:t>
            </a:r>
          </a:p>
          <a:p>
            <a:pPr>
              <a:spcBef>
                <a:spcPts val="1800"/>
              </a:spcBef>
            </a:pPr>
            <a:r>
              <a:rPr lang="en-GB" dirty="0"/>
              <a:t>Where we need to be</a:t>
            </a:r>
          </a:p>
          <a:p>
            <a:pPr>
              <a:spcBef>
                <a:spcPts val="1800"/>
              </a:spcBef>
            </a:pPr>
            <a:r>
              <a:rPr lang="en-GB" dirty="0"/>
              <a:t>Obstacles hindering change</a:t>
            </a:r>
          </a:p>
          <a:p>
            <a:pPr>
              <a:spcBef>
                <a:spcPts val="1800"/>
              </a:spcBef>
            </a:pPr>
            <a:r>
              <a:rPr lang="en-GB" dirty="0"/>
              <a:t>How can we overcome the obstacles?</a:t>
            </a:r>
          </a:p>
          <a:p>
            <a:pPr>
              <a:spcBef>
                <a:spcPts val="1800"/>
              </a:spcBef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6619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5135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Pharmacokinetic Exposure Modelling</a:t>
            </a:r>
          </a:p>
        </p:txBody>
      </p:sp>
      <p:pic>
        <p:nvPicPr>
          <p:cNvPr id="4" name="Picture 2" descr="An external file that holds a picture, illustration, etc.&#10;Object name is fphys-03-00462-g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3" y="1917351"/>
            <a:ext cx="5799213" cy="416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83568" y="1395770"/>
            <a:ext cx="7848872" cy="5215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+mj-lt"/>
              </a:rPr>
              <a:t>e.g. </a:t>
            </a:r>
            <a:r>
              <a:rPr lang="en-US" sz="2400" dirty="0" err="1">
                <a:latin typeface="+mj-lt"/>
              </a:rPr>
              <a:t>Hamner</a:t>
            </a:r>
            <a:r>
              <a:rPr lang="en-US" sz="2400" dirty="0">
                <a:latin typeface="+mj-lt"/>
              </a:rPr>
              <a:t> DILI-sim consortium: </a:t>
            </a:r>
            <a:r>
              <a:rPr lang="en-GB" sz="2400" dirty="0">
                <a:hlinkClick r:id="rId3"/>
              </a:rPr>
              <a:t>http://www.dilisym.com/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" y="6078500"/>
            <a:ext cx="8393621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33CC"/>
                </a:solidFill>
              </a:rPr>
              <a:t>Simulations of human population variability in tissue exposure to drugs is used when interpreting </a:t>
            </a:r>
            <a:r>
              <a:rPr lang="en-GB" sz="2000" b="1" i="1" dirty="0">
                <a:solidFill>
                  <a:srgbClr val="0033CC"/>
                </a:solidFill>
              </a:rPr>
              <a:t>in vitro</a:t>
            </a:r>
            <a:r>
              <a:rPr lang="en-GB" sz="2000" b="1" dirty="0">
                <a:solidFill>
                  <a:srgbClr val="0033CC"/>
                </a:solidFill>
              </a:rPr>
              <a:t> toxicity data  </a:t>
            </a:r>
          </a:p>
        </p:txBody>
      </p:sp>
    </p:spTree>
    <p:extLst>
      <p:ext uri="{BB962C8B-B14F-4D97-AF65-F5344CB8AC3E}">
        <p14:creationId xmlns:p14="http://schemas.microsoft.com/office/powerpoint/2010/main" val="74408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83" y="6212718"/>
            <a:ext cx="6673506" cy="601428"/>
          </a:xfrm>
        </p:spPr>
        <p:txBody>
          <a:bodyPr>
            <a:noAutofit/>
          </a:bodyPr>
          <a:lstStyle/>
          <a:p>
            <a:pPr algn="l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From: </a:t>
            </a:r>
            <a:r>
              <a:rPr lang="en-GB" sz="1800" u="sng" dirty="0" err="1">
                <a:solidFill>
                  <a:srgbClr val="0033CC"/>
                </a:solidFill>
              </a:rPr>
              <a:t>Clin</a:t>
            </a:r>
            <a:r>
              <a:rPr lang="en-GB" sz="1800" u="sng" dirty="0">
                <a:solidFill>
                  <a:srgbClr val="0033CC"/>
                </a:solidFill>
              </a:rPr>
              <a:t> </a:t>
            </a:r>
            <a:r>
              <a:rPr lang="en-GB" sz="1800" u="sng" dirty="0" err="1">
                <a:solidFill>
                  <a:srgbClr val="0033CC"/>
                </a:solidFill>
              </a:rPr>
              <a:t>Pharmacol</a:t>
            </a:r>
            <a:r>
              <a:rPr lang="en-GB" sz="1800" u="sng" dirty="0">
                <a:solidFill>
                  <a:srgbClr val="0033CC"/>
                </a:solidFill>
              </a:rPr>
              <a:t> </a:t>
            </a:r>
            <a:r>
              <a:rPr lang="en-GB" sz="1800" u="sng" dirty="0" err="1">
                <a:solidFill>
                  <a:srgbClr val="0033CC"/>
                </a:solidFill>
              </a:rPr>
              <a:t>Ther</a:t>
            </a:r>
            <a:r>
              <a:rPr lang="en-GB" sz="1800" u="sng" dirty="0">
                <a:solidFill>
                  <a:srgbClr val="0033CC"/>
                </a:solidFill>
              </a:rPr>
              <a:t> </a:t>
            </a:r>
            <a:r>
              <a:rPr lang="en-GB" sz="1800" dirty="0"/>
              <a:t>(2014) 96(5):589-598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40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1959" y="630158"/>
            <a:ext cx="8296277" cy="1309741"/>
          </a:xfrm>
        </p:spPr>
        <p:txBody>
          <a:bodyPr>
            <a:noAutofit/>
          </a:bodyPr>
          <a:lstStyle/>
          <a:p>
            <a:pPr algn="l"/>
            <a:r>
              <a:rPr lang="en-GB" sz="4000" b="0" dirty="0">
                <a:solidFill>
                  <a:schemeClr val="tx1"/>
                </a:solidFill>
                <a:latin typeface="+mj-lt"/>
              </a:rPr>
              <a:t>Prediction of human drug induced liver injury from </a:t>
            </a:r>
            <a:r>
              <a:rPr lang="en-GB" sz="4000" b="0" i="1" dirty="0">
                <a:solidFill>
                  <a:schemeClr val="tx1"/>
                </a:solidFill>
                <a:latin typeface="+mj-lt"/>
              </a:rPr>
              <a:t>in vitro </a:t>
            </a:r>
            <a:r>
              <a:rPr lang="en-GB" sz="4000" b="0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635" y="5320280"/>
            <a:ext cx="832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Drug exposure-based analysis of </a:t>
            </a:r>
            <a:r>
              <a:rPr lang="en-GB" sz="2000" b="1" i="1" dirty="0"/>
              <a:t>in vitro </a:t>
            </a:r>
            <a:r>
              <a:rPr lang="en-GB" sz="2000" b="1" dirty="0"/>
              <a:t>human liver toxicity data accurately predicted the frequency of liver injury observed </a:t>
            </a:r>
            <a:r>
              <a:rPr lang="en-GB" sz="2000" b="1" i="1" dirty="0"/>
              <a:t>in vivo </a:t>
            </a:r>
            <a:r>
              <a:rPr lang="en-GB" sz="2000" b="1" dirty="0"/>
              <a:t>in human clinical trials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37533"/>
            <a:ext cx="499110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8" y="2086771"/>
            <a:ext cx="3475037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CE5D313E-0148-E640-AFA8-FB69A88A0E1F}"/>
              </a:ext>
            </a:extLst>
          </p:cNvPr>
          <p:cNvSpPr/>
          <p:nvPr/>
        </p:nvSpPr>
        <p:spPr>
          <a:xfrm>
            <a:off x="461129" y="5393636"/>
            <a:ext cx="359676" cy="2800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07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How can we overcome the obstacles?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512445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800" dirty="0"/>
              <a:t>Use Adverse Outcome Pathways to validate selection of in vitro assays and endpoints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Align </a:t>
            </a:r>
            <a:r>
              <a:rPr lang="en-GB" sz="2800" i="1" dirty="0"/>
              <a:t>in vitro </a:t>
            </a:r>
            <a:r>
              <a:rPr lang="en-GB" sz="2800" dirty="0"/>
              <a:t>human relevant assays with </a:t>
            </a:r>
            <a:r>
              <a:rPr lang="en-GB" sz="2800" i="1" dirty="0"/>
              <a:t>in vivo </a:t>
            </a:r>
            <a:r>
              <a:rPr lang="en-GB" sz="2800" dirty="0"/>
              <a:t>biomarkers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Chemical (blood)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Imaging</a:t>
            </a:r>
          </a:p>
        </p:txBody>
      </p:sp>
    </p:spTree>
    <p:extLst>
      <p:ext uri="{BB962C8B-B14F-4D97-AF65-F5344CB8AC3E}">
        <p14:creationId xmlns:p14="http://schemas.microsoft.com/office/powerpoint/2010/main" val="15531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58" y="638567"/>
            <a:ext cx="8390709" cy="868997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The future:</a:t>
            </a:r>
            <a:r>
              <a:rPr lang="en-GB" dirty="0"/>
              <a:t> Adverse Outcome Pathways</a:t>
            </a:r>
          </a:p>
        </p:txBody>
      </p:sp>
      <p:pic>
        <p:nvPicPr>
          <p:cNvPr id="3" name="Picture 2" descr="http://alttox.org/assets/images/content/oecd-sensitization-a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1507564"/>
            <a:ext cx="8383119" cy="43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531" y="5850958"/>
            <a:ext cx="84249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OECD. (2012). The Adverse Outcome Pathway for Skin Sensitisation Initiated by Covalent Binding to Proteins Part 1: Scientific Evidence. [Series on Testing and Assessment No.168 ENV/JM/MONO(2012)10/PART1].</a:t>
            </a:r>
          </a:p>
        </p:txBody>
      </p:sp>
    </p:spTree>
    <p:extLst>
      <p:ext uri="{BB962C8B-B14F-4D97-AF65-F5344CB8AC3E}">
        <p14:creationId xmlns:p14="http://schemas.microsoft.com/office/powerpoint/2010/main" val="122836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7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Novel blood organ toxicity biomarkers</a:t>
            </a:r>
          </a:p>
        </p:txBody>
      </p:sp>
      <p:sp>
        <p:nvSpPr>
          <p:cNvPr id="5" name="AutoShape 2" descr="/kidneynews/6_6/7/graphic/7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375" y="5999162"/>
            <a:ext cx="8229600" cy="84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From: Next-generation biomarkers for detecting kidney toxicity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33CC"/>
                </a:solidFill>
              </a:rPr>
              <a:t>Nat </a:t>
            </a:r>
            <a:r>
              <a:rPr lang="en-GB" sz="2000" b="1" dirty="0" err="1">
                <a:solidFill>
                  <a:srgbClr val="0033CC"/>
                </a:solidFill>
              </a:rPr>
              <a:t>Biotechnol</a:t>
            </a:r>
            <a:r>
              <a:rPr lang="en-GB" sz="2000" b="1" dirty="0">
                <a:solidFill>
                  <a:srgbClr val="0033CC"/>
                </a:solidFill>
              </a:rPr>
              <a:t>. </a:t>
            </a:r>
            <a:r>
              <a:rPr lang="en-GB" sz="2000" dirty="0"/>
              <a:t>2010 May; 28(5): 436–440.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562100"/>
            <a:ext cx="52038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9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9" y="1603502"/>
            <a:ext cx="3870325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43"/>
            <a:ext cx="9144000" cy="1066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85717" y="1507400"/>
            <a:ext cx="4139183" cy="3683725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2"/>
              </a:buClr>
              <a:buSzPct val="110000"/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524" indent="-269524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048" indent="-269524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572" indent="-269524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5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8097" indent="-269524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6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8596" indent="-269649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6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8596" indent="-269649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6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8596" indent="-269649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6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8596" indent="-269649" algn="l" defTabSz="1219868" rtl="0" eaLnBrk="1" latinLnBrk="0" hangingPunct="1">
              <a:spcBef>
                <a:spcPts val="300"/>
              </a:spcBef>
              <a:spcAft>
                <a:spcPts val="599"/>
              </a:spcAft>
              <a:buClr>
                <a:schemeClr val="accent6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non-profit </a:t>
            </a:r>
            <a:b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EORTC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(Coordinator)</a:t>
            </a:r>
          </a:p>
          <a:p>
            <a:pPr>
              <a:spcBef>
                <a:spcPts val="0"/>
              </a:spcBef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Abbvie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(Lead)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(Co-lead)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Merck / MSD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Nordisk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Pfizer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Sanofi</a:t>
            </a:r>
          </a:p>
          <a:p>
            <a:pPr>
              <a:spcBef>
                <a:spcPts val="0"/>
              </a:spcBef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Vendor: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Healthcare </a:t>
            </a:r>
          </a:p>
          <a:p>
            <a:pPr>
              <a:spcBef>
                <a:spcPts val="0"/>
              </a:spcBef>
            </a:pP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Antaros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Bioxydyn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Truly</a:t>
            </a:r>
          </a:p>
          <a:p>
            <a:pPr>
              <a:spcBef>
                <a:spcPts val="0"/>
              </a:spcBef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Chalmers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Dijon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Groningen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Lund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Nijmegen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 bwMode="gray">
          <a:xfrm>
            <a:off x="460270" y="5454377"/>
            <a:ext cx="8424936" cy="10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consortim funded by the EU/EFPIA Innovative Medicines Initiative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Combines expertise in toxicology, pre-clinical and clinical imaging as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as animal models and radiochemistry</a:t>
            </a:r>
          </a:p>
        </p:txBody>
      </p:sp>
      <p:sp>
        <p:nvSpPr>
          <p:cNvPr id="78" name="Freeform 8"/>
          <p:cNvSpPr>
            <a:spLocks/>
          </p:cNvSpPr>
          <p:nvPr/>
        </p:nvSpPr>
        <p:spPr bwMode="gray">
          <a:xfrm rot="3119731">
            <a:off x="1793875" y="2894891"/>
            <a:ext cx="17526" cy="121372"/>
          </a:xfrm>
          <a:custGeom>
            <a:avLst/>
            <a:gdLst>
              <a:gd name="T0" fmla="*/ 9 w 51"/>
              <a:gd name="T1" fmla="*/ 282 h 339"/>
              <a:gd name="T2" fmla="*/ 26 w 51"/>
              <a:gd name="T3" fmla="*/ 339 h 339"/>
              <a:gd name="T4" fmla="*/ 43 w 51"/>
              <a:gd name="T5" fmla="*/ 282 h 339"/>
              <a:gd name="T6" fmla="*/ 51 w 51"/>
              <a:gd name="T7" fmla="*/ 235 h 339"/>
              <a:gd name="T8" fmla="*/ 51 w 51"/>
              <a:gd name="T9" fmla="*/ 25 h 339"/>
              <a:gd name="T10" fmla="*/ 26 w 51"/>
              <a:gd name="T11" fmla="*/ 0 h 339"/>
              <a:gd name="T12" fmla="*/ 1 w 51"/>
              <a:gd name="T13" fmla="*/ 25 h 339"/>
              <a:gd name="T14" fmla="*/ 1 w 51"/>
              <a:gd name="T15" fmla="*/ 235 h 339"/>
              <a:gd name="T16" fmla="*/ 9 w 51"/>
              <a:gd name="T17" fmla="*/ 28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339">
                <a:moveTo>
                  <a:pt x="9" y="282"/>
                </a:moveTo>
                <a:cubicBezTo>
                  <a:pt x="23" y="331"/>
                  <a:pt x="26" y="339"/>
                  <a:pt x="26" y="339"/>
                </a:cubicBezTo>
                <a:cubicBezTo>
                  <a:pt x="26" y="339"/>
                  <a:pt x="29" y="330"/>
                  <a:pt x="43" y="282"/>
                </a:cubicBezTo>
                <a:cubicBezTo>
                  <a:pt x="51" y="252"/>
                  <a:pt x="51" y="235"/>
                  <a:pt x="51" y="23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11"/>
                  <a:pt x="39" y="0"/>
                  <a:pt x="26" y="0"/>
                </a:cubicBezTo>
                <a:cubicBezTo>
                  <a:pt x="12" y="0"/>
                  <a:pt x="1" y="11"/>
                  <a:pt x="1" y="2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0" y="252"/>
                  <a:pt x="9" y="282"/>
                </a:cubicBezTo>
                <a:close/>
              </a:path>
            </a:pathLst>
          </a:custGeom>
          <a:gradFill>
            <a:gsLst>
              <a:gs pos="31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7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0" name="Gruppieren 27"/>
          <p:cNvGrpSpPr/>
          <p:nvPr/>
        </p:nvGrpSpPr>
        <p:grpSpPr bwMode="gray">
          <a:xfrm rot="20546423">
            <a:off x="1512012" y="2723391"/>
            <a:ext cx="104855" cy="238051"/>
            <a:chOff x="9339263" y="2159000"/>
            <a:chExt cx="1098550" cy="2587625"/>
          </a:xfrm>
        </p:grpSpPr>
        <p:sp>
          <p:nvSpPr>
            <p:cNvPr id="81" name="Freeform 8"/>
            <p:cNvSpPr>
              <a:spLocks/>
            </p:cNvSpPr>
            <p:nvPr/>
          </p:nvSpPr>
          <p:spPr bwMode="gray">
            <a:xfrm>
              <a:off x="9815513" y="3475038"/>
              <a:ext cx="190500" cy="1271587"/>
            </a:xfrm>
            <a:custGeom>
              <a:avLst/>
              <a:gdLst>
                <a:gd name="T0" fmla="*/ 9 w 51"/>
                <a:gd name="T1" fmla="*/ 282 h 339"/>
                <a:gd name="T2" fmla="*/ 26 w 51"/>
                <a:gd name="T3" fmla="*/ 339 h 339"/>
                <a:gd name="T4" fmla="*/ 43 w 51"/>
                <a:gd name="T5" fmla="*/ 282 h 339"/>
                <a:gd name="T6" fmla="*/ 51 w 51"/>
                <a:gd name="T7" fmla="*/ 235 h 339"/>
                <a:gd name="T8" fmla="*/ 51 w 51"/>
                <a:gd name="T9" fmla="*/ 25 h 339"/>
                <a:gd name="T10" fmla="*/ 26 w 51"/>
                <a:gd name="T11" fmla="*/ 0 h 339"/>
                <a:gd name="T12" fmla="*/ 1 w 51"/>
                <a:gd name="T13" fmla="*/ 25 h 339"/>
                <a:gd name="T14" fmla="*/ 1 w 51"/>
                <a:gd name="T15" fmla="*/ 235 h 339"/>
                <a:gd name="T16" fmla="*/ 9 w 51"/>
                <a:gd name="T17" fmla="*/ 28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39">
                  <a:moveTo>
                    <a:pt x="9" y="282"/>
                  </a:moveTo>
                  <a:cubicBezTo>
                    <a:pt x="23" y="331"/>
                    <a:pt x="26" y="339"/>
                    <a:pt x="26" y="339"/>
                  </a:cubicBezTo>
                  <a:cubicBezTo>
                    <a:pt x="26" y="339"/>
                    <a:pt x="29" y="330"/>
                    <a:pt x="43" y="282"/>
                  </a:cubicBezTo>
                  <a:cubicBezTo>
                    <a:pt x="51" y="252"/>
                    <a:pt x="51" y="235"/>
                    <a:pt x="51" y="23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1"/>
                    <a:pt x="39" y="0"/>
                    <a:pt x="26" y="0"/>
                  </a:cubicBezTo>
                  <a:cubicBezTo>
                    <a:pt x="12" y="0"/>
                    <a:pt x="1" y="11"/>
                    <a:pt x="1" y="2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0" y="252"/>
                    <a:pt x="9" y="282"/>
                  </a:cubicBezTo>
                  <a:close/>
                </a:path>
              </a:pathLst>
            </a:custGeom>
            <a:gradFill>
              <a:gsLst>
                <a:gs pos="31000">
                  <a:schemeClr val="tx2">
                    <a:lumMod val="40000"/>
                    <a:lumOff val="60000"/>
                  </a:schemeClr>
                </a:gs>
                <a:gs pos="50000">
                  <a:schemeClr val="bg1"/>
                </a:gs>
                <a:gs pos="7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" name="Freeform 10"/>
            <p:cNvSpPr>
              <a:spLocks noEditPoints="1"/>
            </p:cNvSpPr>
            <p:nvPr/>
          </p:nvSpPr>
          <p:spPr bwMode="gray">
            <a:xfrm>
              <a:off x="9339263" y="2159000"/>
              <a:ext cx="1098550" cy="74612"/>
            </a:xfrm>
            <a:custGeom>
              <a:avLst/>
              <a:gdLst>
                <a:gd name="T0" fmla="*/ 282 w 293"/>
                <a:gd name="T1" fmla="*/ 20 h 20"/>
                <a:gd name="T2" fmla="*/ 281 w 293"/>
                <a:gd name="T3" fmla="*/ 20 h 20"/>
                <a:gd name="T4" fmla="*/ 281 w 293"/>
                <a:gd name="T5" fmla="*/ 20 h 20"/>
                <a:gd name="T6" fmla="*/ 275 w 293"/>
                <a:gd name="T7" fmla="*/ 17 h 20"/>
                <a:gd name="T8" fmla="*/ 275 w 293"/>
                <a:gd name="T9" fmla="*/ 17 h 20"/>
                <a:gd name="T10" fmla="*/ 247 w 293"/>
                <a:gd name="T11" fmla="*/ 14 h 20"/>
                <a:gd name="T12" fmla="*/ 247 w 293"/>
                <a:gd name="T13" fmla="*/ 14 h 20"/>
                <a:gd name="T14" fmla="*/ 46 w 293"/>
                <a:gd name="T15" fmla="*/ 14 h 20"/>
                <a:gd name="T16" fmla="*/ 11 w 293"/>
                <a:gd name="T17" fmla="*/ 20 h 20"/>
                <a:gd name="T18" fmla="*/ 11 w 293"/>
                <a:gd name="T19" fmla="*/ 20 h 20"/>
                <a:gd name="T20" fmla="*/ 10 w 293"/>
                <a:gd name="T21" fmla="*/ 20 h 20"/>
                <a:gd name="T22" fmla="*/ 9 w 293"/>
                <a:gd name="T23" fmla="*/ 18 h 20"/>
                <a:gd name="T24" fmla="*/ 11 w 293"/>
                <a:gd name="T25" fmla="*/ 20 h 20"/>
                <a:gd name="T26" fmla="*/ 0 w 293"/>
                <a:gd name="T27" fmla="*/ 11 h 20"/>
                <a:gd name="T28" fmla="*/ 46 w 293"/>
                <a:gd name="T29" fmla="*/ 0 h 20"/>
                <a:gd name="T30" fmla="*/ 46 w 293"/>
                <a:gd name="T31" fmla="*/ 0 h 20"/>
                <a:gd name="T32" fmla="*/ 247 w 293"/>
                <a:gd name="T33" fmla="*/ 0 h 20"/>
                <a:gd name="T34" fmla="*/ 293 w 293"/>
                <a:gd name="T35" fmla="*/ 12 h 20"/>
                <a:gd name="T36" fmla="*/ 293 w 293"/>
                <a:gd name="T37" fmla="*/ 12 h 20"/>
                <a:gd name="T38" fmla="*/ 283 w 293"/>
                <a:gd name="T39" fmla="*/ 19 h 20"/>
                <a:gd name="T40" fmla="*/ 282 w 293"/>
                <a:gd name="T41" fmla="*/ 20 h 20"/>
                <a:gd name="T42" fmla="*/ 282 w 293"/>
                <a:gd name="T43" fmla="*/ 20 h 20"/>
                <a:gd name="T44" fmla="*/ 282 w 293"/>
                <a:gd name="T45" fmla="*/ 20 h 20"/>
                <a:gd name="T46" fmla="*/ 282 w 293"/>
                <a:gd name="T47" fmla="*/ 20 h 20"/>
                <a:gd name="T48" fmla="*/ 10 w 293"/>
                <a:gd name="T49" fmla="*/ 20 h 20"/>
                <a:gd name="T50" fmla="*/ 11 w 293"/>
                <a:gd name="T51" fmla="*/ 20 h 20"/>
                <a:gd name="T52" fmla="*/ 10 w 293"/>
                <a:gd name="T5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0">
                  <a:moveTo>
                    <a:pt x="282" y="20"/>
                  </a:moveTo>
                  <a:cubicBezTo>
                    <a:pt x="281" y="20"/>
                    <a:pt x="281" y="20"/>
                    <a:pt x="281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19"/>
                    <a:pt x="278" y="18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69" y="15"/>
                    <a:pt x="260" y="14"/>
                    <a:pt x="247" y="14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22" y="14"/>
                    <a:pt x="12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1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77" y="0"/>
                    <a:pt x="288" y="6"/>
                    <a:pt x="293" y="12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lose/>
                  <a:moveTo>
                    <a:pt x="10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4" name="Gruppieren 27"/>
          <p:cNvGrpSpPr/>
          <p:nvPr/>
        </p:nvGrpSpPr>
        <p:grpSpPr bwMode="gray">
          <a:xfrm>
            <a:off x="2763366" y="2943631"/>
            <a:ext cx="104855" cy="238051"/>
            <a:chOff x="9339263" y="2159000"/>
            <a:chExt cx="1098550" cy="2587625"/>
          </a:xfrm>
        </p:grpSpPr>
        <p:sp>
          <p:nvSpPr>
            <p:cNvPr id="85" name="Freeform 8"/>
            <p:cNvSpPr>
              <a:spLocks/>
            </p:cNvSpPr>
            <p:nvPr/>
          </p:nvSpPr>
          <p:spPr bwMode="gray">
            <a:xfrm>
              <a:off x="9815513" y="3475038"/>
              <a:ext cx="190500" cy="1271587"/>
            </a:xfrm>
            <a:custGeom>
              <a:avLst/>
              <a:gdLst>
                <a:gd name="T0" fmla="*/ 9 w 51"/>
                <a:gd name="T1" fmla="*/ 282 h 339"/>
                <a:gd name="T2" fmla="*/ 26 w 51"/>
                <a:gd name="T3" fmla="*/ 339 h 339"/>
                <a:gd name="T4" fmla="*/ 43 w 51"/>
                <a:gd name="T5" fmla="*/ 282 h 339"/>
                <a:gd name="T6" fmla="*/ 51 w 51"/>
                <a:gd name="T7" fmla="*/ 235 h 339"/>
                <a:gd name="T8" fmla="*/ 51 w 51"/>
                <a:gd name="T9" fmla="*/ 25 h 339"/>
                <a:gd name="T10" fmla="*/ 26 w 51"/>
                <a:gd name="T11" fmla="*/ 0 h 339"/>
                <a:gd name="T12" fmla="*/ 1 w 51"/>
                <a:gd name="T13" fmla="*/ 25 h 339"/>
                <a:gd name="T14" fmla="*/ 1 w 51"/>
                <a:gd name="T15" fmla="*/ 235 h 339"/>
                <a:gd name="T16" fmla="*/ 9 w 51"/>
                <a:gd name="T17" fmla="*/ 28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39">
                  <a:moveTo>
                    <a:pt x="9" y="282"/>
                  </a:moveTo>
                  <a:cubicBezTo>
                    <a:pt x="23" y="331"/>
                    <a:pt x="26" y="339"/>
                    <a:pt x="26" y="339"/>
                  </a:cubicBezTo>
                  <a:cubicBezTo>
                    <a:pt x="26" y="339"/>
                    <a:pt x="29" y="330"/>
                    <a:pt x="43" y="282"/>
                  </a:cubicBezTo>
                  <a:cubicBezTo>
                    <a:pt x="51" y="252"/>
                    <a:pt x="51" y="235"/>
                    <a:pt x="51" y="23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1"/>
                    <a:pt x="39" y="0"/>
                    <a:pt x="26" y="0"/>
                  </a:cubicBezTo>
                  <a:cubicBezTo>
                    <a:pt x="12" y="0"/>
                    <a:pt x="1" y="11"/>
                    <a:pt x="1" y="2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0" y="252"/>
                    <a:pt x="9" y="282"/>
                  </a:cubicBezTo>
                  <a:close/>
                </a:path>
              </a:pathLst>
            </a:custGeom>
            <a:gradFill>
              <a:gsLst>
                <a:gs pos="31000">
                  <a:schemeClr val="tx2">
                    <a:lumMod val="40000"/>
                    <a:lumOff val="60000"/>
                  </a:schemeClr>
                </a:gs>
                <a:gs pos="50000">
                  <a:schemeClr val="bg1"/>
                </a:gs>
                <a:gs pos="7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Freeform 10"/>
            <p:cNvSpPr>
              <a:spLocks noEditPoints="1"/>
            </p:cNvSpPr>
            <p:nvPr/>
          </p:nvSpPr>
          <p:spPr bwMode="gray">
            <a:xfrm>
              <a:off x="9339263" y="2159000"/>
              <a:ext cx="1098550" cy="74612"/>
            </a:xfrm>
            <a:custGeom>
              <a:avLst/>
              <a:gdLst>
                <a:gd name="T0" fmla="*/ 282 w 293"/>
                <a:gd name="T1" fmla="*/ 20 h 20"/>
                <a:gd name="T2" fmla="*/ 281 w 293"/>
                <a:gd name="T3" fmla="*/ 20 h 20"/>
                <a:gd name="T4" fmla="*/ 281 w 293"/>
                <a:gd name="T5" fmla="*/ 20 h 20"/>
                <a:gd name="T6" fmla="*/ 275 w 293"/>
                <a:gd name="T7" fmla="*/ 17 h 20"/>
                <a:gd name="T8" fmla="*/ 275 w 293"/>
                <a:gd name="T9" fmla="*/ 17 h 20"/>
                <a:gd name="T10" fmla="*/ 247 w 293"/>
                <a:gd name="T11" fmla="*/ 14 h 20"/>
                <a:gd name="T12" fmla="*/ 247 w 293"/>
                <a:gd name="T13" fmla="*/ 14 h 20"/>
                <a:gd name="T14" fmla="*/ 46 w 293"/>
                <a:gd name="T15" fmla="*/ 14 h 20"/>
                <a:gd name="T16" fmla="*/ 11 w 293"/>
                <a:gd name="T17" fmla="*/ 20 h 20"/>
                <a:gd name="T18" fmla="*/ 11 w 293"/>
                <a:gd name="T19" fmla="*/ 20 h 20"/>
                <a:gd name="T20" fmla="*/ 10 w 293"/>
                <a:gd name="T21" fmla="*/ 20 h 20"/>
                <a:gd name="T22" fmla="*/ 9 w 293"/>
                <a:gd name="T23" fmla="*/ 18 h 20"/>
                <a:gd name="T24" fmla="*/ 11 w 293"/>
                <a:gd name="T25" fmla="*/ 20 h 20"/>
                <a:gd name="T26" fmla="*/ 0 w 293"/>
                <a:gd name="T27" fmla="*/ 11 h 20"/>
                <a:gd name="T28" fmla="*/ 46 w 293"/>
                <a:gd name="T29" fmla="*/ 0 h 20"/>
                <a:gd name="T30" fmla="*/ 46 w 293"/>
                <a:gd name="T31" fmla="*/ 0 h 20"/>
                <a:gd name="T32" fmla="*/ 247 w 293"/>
                <a:gd name="T33" fmla="*/ 0 h 20"/>
                <a:gd name="T34" fmla="*/ 293 w 293"/>
                <a:gd name="T35" fmla="*/ 12 h 20"/>
                <a:gd name="T36" fmla="*/ 293 w 293"/>
                <a:gd name="T37" fmla="*/ 12 h 20"/>
                <a:gd name="T38" fmla="*/ 283 w 293"/>
                <a:gd name="T39" fmla="*/ 19 h 20"/>
                <a:gd name="T40" fmla="*/ 282 w 293"/>
                <a:gd name="T41" fmla="*/ 20 h 20"/>
                <a:gd name="T42" fmla="*/ 282 w 293"/>
                <a:gd name="T43" fmla="*/ 20 h 20"/>
                <a:gd name="T44" fmla="*/ 282 w 293"/>
                <a:gd name="T45" fmla="*/ 20 h 20"/>
                <a:gd name="T46" fmla="*/ 282 w 293"/>
                <a:gd name="T47" fmla="*/ 20 h 20"/>
                <a:gd name="T48" fmla="*/ 10 w 293"/>
                <a:gd name="T49" fmla="*/ 20 h 20"/>
                <a:gd name="T50" fmla="*/ 11 w 293"/>
                <a:gd name="T51" fmla="*/ 20 h 20"/>
                <a:gd name="T52" fmla="*/ 10 w 293"/>
                <a:gd name="T5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0">
                  <a:moveTo>
                    <a:pt x="282" y="20"/>
                  </a:moveTo>
                  <a:cubicBezTo>
                    <a:pt x="281" y="20"/>
                    <a:pt x="281" y="20"/>
                    <a:pt x="281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19"/>
                    <a:pt x="278" y="18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69" y="15"/>
                    <a:pt x="260" y="14"/>
                    <a:pt x="247" y="14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22" y="14"/>
                    <a:pt x="12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1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77" y="0"/>
                    <a:pt x="288" y="6"/>
                    <a:pt x="293" y="12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lose/>
                  <a:moveTo>
                    <a:pt x="10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8" name="Gruppieren 27"/>
          <p:cNvGrpSpPr/>
          <p:nvPr/>
        </p:nvGrpSpPr>
        <p:grpSpPr bwMode="gray">
          <a:xfrm rot="20546423">
            <a:off x="2605609" y="3190325"/>
            <a:ext cx="104855" cy="238051"/>
            <a:chOff x="9339263" y="2159000"/>
            <a:chExt cx="1098550" cy="2587625"/>
          </a:xfrm>
        </p:grpSpPr>
        <p:sp>
          <p:nvSpPr>
            <p:cNvPr id="89" name="Freeform 8"/>
            <p:cNvSpPr>
              <a:spLocks/>
            </p:cNvSpPr>
            <p:nvPr/>
          </p:nvSpPr>
          <p:spPr bwMode="gray">
            <a:xfrm>
              <a:off x="9815513" y="3475038"/>
              <a:ext cx="190500" cy="1271587"/>
            </a:xfrm>
            <a:custGeom>
              <a:avLst/>
              <a:gdLst>
                <a:gd name="T0" fmla="*/ 9 w 51"/>
                <a:gd name="T1" fmla="*/ 282 h 339"/>
                <a:gd name="T2" fmla="*/ 26 w 51"/>
                <a:gd name="T3" fmla="*/ 339 h 339"/>
                <a:gd name="T4" fmla="*/ 43 w 51"/>
                <a:gd name="T5" fmla="*/ 282 h 339"/>
                <a:gd name="T6" fmla="*/ 51 w 51"/>
                <a:gd name="T7" fmla="*/ 235 h 339"/>
                <a:gd name="T8" fmla="*/ 51 w 51"/>
                <a:gd name="T9" fmla="*/ 25 h 339"/>
                <a:gd name="T10" fmla="*/ 26 w 51"/>
                <a:gd name="T11" fmla="*/ 0 h 339"/>
                <a:gd name="T12" fmla="*/ 1 w 51"/>
                <a:gd name="T13" fmla="*/ 25 h 339"/>
                <a:gd name="T14" fmla="*/ 1 w 51"/>
                <a:gd name="T15" fmla="*/ 235 h 339"/>
                <a:gd name="T16" fmla="*/ 9 w 51"/>
                <a:gd name="T17" fmla="*/ 28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39">
                  <a:moveTo>
                    <a:pt x="9" y="282"/>
                  </a:moveTo>
                  <a:cubicBezTo>
                    <a:pt x="23" y="331"/>
                    <a:pt x="26" y="339"/>
                    <a:pt x="26" y="339"/>
                  </a:cubicBezTo>
                  <a:cubicBezTo>
                    <a:pt x="26" y="339"/>
                    <a:pt x="29" y="330"/>
                    <a:pt x="43" y="282"/>
                  </a:cubicBezTo>
                  <a:cubicBezTo>
                    <a:pt x="51" y="252"/>
                    <a:pt x="51" y="235"/>
                    <a:pt x="51" y="23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1"/>
                    <a:pt x="39" y="0"/>
                    <a:pt x="26" y="0"/>
                  </a:cubicBezTo>
                  <a:cubicBezTo>
                    <a:pt x="12" y="0"/>
                    <a:pt x="1" y="11"/>
                    <a:pt x="1" y="2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0" y="252"/>
                    <a:pt x="9" y="282"/>
                  </a:cubicBezTo>
                  <a:close/>
                </a:path>
              </a:pathLst>
            </a:custGeom>
            <a:gradFill>
              <a:gsLst>
                <a:gs pos="31000">
                  <a:schemeClr val="tx2">
                    <a:lumMod val="40000"/>
                    <a:lumOff val="60000"/>
                  </a:schemeClr>
                </a:gs>
                <a:gs pos="50000">
                  <a:schemeClr val="bg1"/>
                </a:gs>
                <a:gs pos="7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0" name="Freeform 10"/>
            <p:cNvSpPr>
              <a:spLocks noEditPoints="1"/>
            </p:cNvSpPr>
            <p:nvPr/>
          </p:nvSpPr>
          <p:spPr bwMode="gray">
            <a:xfrm>
              <a:off x="9339263" y="2159000"/>
              <a:ext cx="1098550" cy="74612"/>
            </a:xfrm>
            <a:custGeom>
              <a:avLst/>
              <a:gdLst>
                <a:gd name="T0" fmla="*/ 282 w 293"/>
                <a:gd name="T1" fmla="*/ 20 h 20"/>
                <a:gd name="T2" fmla="*/ 281 w 293"/>
                <a:gd name="T3" fmla="*/ 20 h 20"/>
                <a:gd name="T4" fmla="*/ 281 w 293"/>
                <a:gd name="T5" fmla="*/ 20 h 20"/>
                <a:gd name="T6" fmla="*/ 275 w 293"/>
                <a:gd name="T7" fmla="*/ 17 h 20"/>
                <a:gd name="T8" fmla="*/ 275 w 293"/>
                <a:gd name="T9" fmla="*/ 17 h 20"/>
                <a:gd name="T10" fmla="*/ 247 w 293"/>
                <a:gd name="T11" fmla="*/ 14 h 20"/>
                <a:gd name="T12" fmla="*/ 247 w 293"/>
                <a:gd name="T13" fmla="*/ 14 h 20"/>
                <a:gd name="T14" fmla="*/ 46 w 293"/>
                <a:gd name="T15" fmla="*/ 14 h 20"/>
                <a:gd name="T16" fmla="*/ 11 w 293"/>
                <a:gd name="T17" fmla="*/ 20 h 20"/>
                <a:gd name="T18" fmla="*/ 11 w 293"/>
                <a:gd name="T19" fmla="*/ 20 h 20"/>
                <a:gd name="T20" fmla="*/ 10 w 293"/>
                <a:gd name="T21" fmla="*/ 20 h 20"/>
                <a:gd name="T22" fmla="*/ 9 w 293"/>
                <a:gd name="T23" fmla="*/ 18 h 20"/>
                <a:gd name="T24" fmla="*/ 11 w 293"/>
                <a:gd name="T25" fmla="*/ 20 h 20"/>
                <a:gd name="T26" fmla="*/ 0 w 293"/>
                <a:gd name="T27" fmla="*/ 11 h 20"/>
                <a:gd name="T28" fmla="*/ 46 w 293"/>
                <a:gd name="T29" fmla="*/ 0 h 20"/>
                <a:gd name="T30" fmla="*/ 46 w 293"/>
                <a:gd name="T31" fmla="*/ 0 h 20"/>
                <a:gd name="T32" fmla="*/ 247 w 293"/>
                <a:gd name="T33" fmla="*/ 0 h 20"/>
                <a:gd name="T34" fmla="*/ 293 w 293"/>
                <a:gd name="T35" fmla="*/ 12 h 20"/>
                <a:gd name="T36" fmla="*/ 293 w 293"/>
                <a:gd name="T37" fmla="*/ 12 h 20"/>
                <a:gd name="T38" fmla="*/ 283 w 293"/>
                <a:gd name="T39" fmla="*/ 19 h 20"/>
                <a:gd name="T40" fmla="*/ 282 w 293"/>
                <a:gd name="T41" fmla="*/ 20 h 20"/>
                <a:gd name="T42" fmla="*/ 282 w 293"/>
                <a:gd name="T43" fmla="*/ 20 h 20"/>
                <a:gd name="T44" fmla="*/ 282 w 293"/>
                <a:gd name="T45" fmla="*/ 20 h 20"/>
                <a:gd name="T46" fmla="*/ 282 w 293"/>
                <a:gd name="T47" fmla="*/ 20 h 20"/>
                <a:gd name="T48" fmla="*/ 10 w 293"/>
                <a:gd name="T49" fmla="*/ 20 h 20"/>
                <a:gd name="T50" fmla="*/ 11 w 293"/>
                <a:gd name="T51" fmla="*/ 20 h 20"/>
                <a:gd name="T52" fmla="*/ 10 w 293"/>
                <a:gd name="T5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0">
                  <a:moveTo>
                    <a:pt x="282" y="20"/>
                  </a:moveTo>
                  <a:cubicBezTo>
                    <a:pt x="281" y="20"/>
                    <a:pt x="281" y="20"/>
                    <a:pt x="281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19"/>
                    <a:pt x="278" y="18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69" y="15"/>
                    <a:pt x="260" y="14"/>
                    <a:pt x="247" y="14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22" y="14"/>
                    <a:pt x="12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1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77" y="0"/>
                    <a:pt x="288" y="6"/>
                    <a:pt x="293" y="12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lose/>
                  <a:moveTo>
                    <a:pt x="10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1" name="Freeform 10"/>
          <p:cNvSpPr>
            <a:spLocks noEditPoints="1"/>
          </p:cNvSpPr>
          <p:nvPr/>
        </p:nvSpPr>
        <p:spPr bwMode="gray">
          <a:xfrm rot="20546423">
            <a:off x="2378936" y="3520192"/>
            <a:ext cx="104855" cy="6864"/>
          </a:xfrm>
          <a:custGeom>
            <a:avLst/>
            <a:gdLst>
              <a:gd name="T0" fmla="*/ 282 w 293"/>
              <a:gd name="T1" fmla="*/ 20 h 20"/>
              <a:gd name="T2" fmla="*/ 281 w 293"/>
              <a:gd name="T3" fmla="*/ 20 h 20"/>
              <a:gd name="T4" fmla="*/ 281 w 293"/>
              <a:gd name="T5" fmla="*/ 20 h 20"/>
              <a:gd name="T6" fmla="*/ 275 w 293"/>
              <a:gd name="T7" fmla="*/ 17 h 20"/>
              <a:gd name="T8" fmla="*/ 275 w 293"/>
              <a:gd name="T9" fmla="*/ 17 h 20"/>
              <a:gd name="T10" fmla="*/ 247 w 293"/>
              <a:gd name="T11" fmla="*/ 14 h 20"/>
              <a:gd name="T12" fmla="*/ 247 w 293"/>
              <a:gd name="T13" fmla="*/ 14 h 20"/>
              <a:gd name="T14" fmla="*/ 46 w 293"/>
              <a:gd name="T15" fmla="*/ 14 h 20"/>
              <a:gd name="T16" fmla="*/ 11 w 293"/>
              <a:gd name="T17" fmla="*/ 20 h 20"/>
              <a:gd name="T18" fmla="*/ 11 w 293"/>
              <a:gd name="T19" fmla="*/ 20 h 20"/>
              <a:gd name="T20" fmla="*/ 10 w 293"/>
              <a:gd name="T21" fmla="*/ 20 h 20"/>
              <a:gd name="T22" fmla="*/ 9 w 293"/>
              <a:gd name="T23" fmla="*/ 18 h 20"/>
              <a:gd name="T24" fmla="*/ 11 w 293"/>
              <a:gd name="T25" fmla="*/ 20 h 20"/>
              <a:gd name="T26" fmla="*/ 0 w 293"/>
              <a:gd name="T27" fmla="*/ 11 h 20"/>
              <a:gd name="T28" fmla="*/ 46 w 293"/>
              <a:gd name="T29" fmla="*/ 0 h 20"/>
              <a:gd name="T30" fmla="*/ 46 w 293"/>
              <a:gd name="T31" fmla="*/ 0 h 20"/>
              <a:gd name="T32" fmla="*/ 247 w 293"/>
              <a:gd name="T33" fmla="*/ 0 h 20"/>
              <a:gd name="T34" fmla="*/ 293 w 293"/>
              <a:gd name="T35" fmla="*/ 12 h 20"/>
              <a:gd name="T36" fmla="*/ 293 w 293"/>
              <a:gd name="T37" fmla="*/ 12 h 20"/>
              <a:gd name="T38" fmla="*/ 283 w 293"/>
              <a:gd name="T39" fmla="*/ 19 h 20"/>
              <a:gd name="T40" fmla="*/ 282 w 293"/>
              <a:gd name="T41" fmla="*/ 20 h 20"/>
              <a:gd name="T42" fmla="*/ 282 w 293"/>
              <a:gd name="T43" fmla="*/ 20 h 20"/>
              <a:gd name="T44" fmla="*/ 282 w 293"/>
              <a:gd name="T45" fmla="*/ 20 h 20"/>
              <a:gd name="T46" fmla="*/ 282 w 293"/>
              <a:gd name="T47" fmla="*/ 20 h 20"/>
              <a:gd name="T48" fmla="*/ 10 w 293"/>
              <a:gd name="T49" fmla="*/ 20 h 20"/>
              <a:gd name="T50" fmla="*/ 11 w 293"/>
              <a:gd name="T51" fmla="*/ 20 h 20"/>
              <a:gd name="T52" fmla="*/ 10 w 293"/>
              <a:gd name="T5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3" h="20">
                <a:moveTo>
                  <a:pt x="282" y="20"/>
                </a:moveTo>
                <a:cubicBezTo>
                  <a:pt x="281" y="20"/>
                  <a:pt x="281" y="20"/>
                  <a:pt x="281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19"/>
                  <a:pt x="278" y="18"/>
                  <a:pt x="275" y="17"/>
                </a:cubicBezTo>
                <a:cubicBezTo>
                  <a:pt x="275" y="17"/>
                  <a:pt x="275" y="17"/>
                  <a:pt x="275" y="17"/>
                </a:cubicBezTo>
                <a:cubicBezTo>
                  <a:pt x="269" y="15"/>
                  <a:pt x="260" y="14"/>
                  <a:pt x="247" y="14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22" y="14"/>
                  <a:pt x="12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18"/>
                  <a:pt x="9" y="18"/>
                  <a:pt x="9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7"/>
                  <a:pt x="15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77" y="0"/>
                  <a:pt x="288" y="6"/>
                  <a:pt x="293" y="12"/>
                </a:cubicBezTo>
                <a:cubicBezTo>
                  <a:pt x="293" y="12"/>
                  <a:pt x="293" y="12"/>
                  <a:pt x="293" y="12"/>
                </a:cubicBezTo>
                <a:cubicBezTo>
                  <a:pt x="283" y="19"/>
                  <a:pt x="283" y="19"/>
                  <a:pt x="283" y="19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lose/>
                <a:moveTo>
                  <a:pt x="10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0" y="20"/>
                  <a:pt x="10" y="20"/>
                  <a:pt x="10" y="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" name="Freeform 8"/>
          <p:cNvSpPr>
            <a:spLocks/>
          </p:cNvSpPr>
          <p:nvPr/>
        </p:nvSpPr>
        <p:spPr bwMode="gray">
          <a:xfrm rot="1213723">
            <a:off x="3737704" y="3205782"/>
            <a:ext cx="18184" cy="116981"/>
          </a:xfrm>
          <a:custGeom>
            <a:avLst/>
            <a:gdLst>
              <a:gd name="T0" fmla="*/ 9 w 51"/>
              <a:gd name="T1" fmla="*/ 282 h 339"/>
              <a:gd name="T2" fmla="*/ 26 w 51"/>
              <a:gd name="T3" fmla="*/ 339 h 339"/>
              <a:gd name="T4" fmla="*/ 43 w 51"/>
              <a:gd name="T5" fmla="*/ 282 h 339"/>
              <a:gd name="T6" fmla="*/ 51 w 51"/>
              <a:gd name="T7" fmla="*/ 235 h 339"/>
              <a:gd name="T8" fmla="*/ 51 w 51"/>
              <a:gd name="T9" fmla="*/ 25 h 339"/>
              <a:gd name="T10" fmla="*/ 26 w 51"/>
              <a:gd name="T11" fmla="*/ 0 h 339"/>
              <a:gd name="T12" fmla="*/ 1 w 51"/>
              <a:gd name="T13" fmla="*/ 25 h 339"/>
              <a:gd name="T14" fmla="*/ 1 w 51"/>
              <a:gd name="T15" fmla="*/ 235 h 339"/>
              <a:gd name="T16" fmla="*/ 9 w 51"/>
              <a:gd name="T17" fmla="*/ 28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339">
                <a:moveTo>
                  <a:pt x="9" y="282"/>
                </a:moveTo>
                <a:cubicBezTo>
                  <a:pt x="23" y="331"/>
                  <a:pt x="26" y="339"/>
                  <a:pt x="26" y="339"/>
                </a:cubicBezTo>
                <a:cubicBezTo>
                  <a:pt x="26" y="339"/>
                  <a:pt x="29" y="330"/>
                  <a:pt x="43" y="282"/>
                </a:cubicBezTo>
                <a:cubicBezTo>
                  <a:pt x="51" y="252"/>
                  <a:pt x="51" y="235"/>
                  <a:pt x="51" y="23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11"/>
                  <a:pt x="39" y="0"/>
                  <a:pt x="26" y="0"/>
                </a:cubicBezTo>
                <a:cubicBezTo>
                  <a:pt x="12" y="0"/>
                  <a:pt x="1" y="11"/>
                  <a:pt x="1" y="2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0" y="252"/>
                  <a:pt x="9" y="282"/>
                </a:cubicBezTo>
                <a:close/>
              </a:path>
            </a:pathLst>
          </a:custGeom>
          <a:gradFill>
            <a:gsLst>
              <a:gs pos="31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7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" name="Freeform 8"/>
          <p:cNvSpPr>
            <a:spLocks/>
          </p:cNvSpPr>
          <p:nvPr/>
        </p:nvSpPr>
        <p:spPr bwMode="gray">
          <a:xfrm rot="19932066">
            <a:off x="2978749" y="3954858"/>
            <a:ext cx="18184" cy="116981"/>
          </a:xfrm>
          <a:custGeom>
            <a:avLst/>
            <a:gdLst>
              <a:gd name="T0" fmla="*/ 9 w 51"/>
              <a:gd name="T1" fmla="*/ 282 h 339"/>
              <a:gd name="T2" fmla="*/ 26 w 51"/>
              <a:gd name="T3" fmla="*/ 339 h 339"/>
              <a:gd name="T4" fmla="*/ 43 w 51"/>
              <a:gd name="T5" fmla="*/ 282 h 339"/>
              <a:gd name="T6" fmla="*/ 51 w 51"/>
              <a:gd name="T7" fmla="*/ 235 h 339"/>
              <a:gd name="T8" fmla="*/ 51 w 51"/>
              <a:gd name="T9" fmla="*/ 25 h 339"/>
              <a:gd name="T10" fmla="*/ 26 w 51"/>
              <a:gd name="T11" fmla="*/ 0 h 339"/>
              <a:gd name="T12" fmla="*/ 1 w 51"/>
              <a:gd name="T13" fmla="*/ 25 h 339"/>
              <a:gd name="T14" fmla="*/ 1 w 51"/>
              <a:gd name="T15" fmla="*/ 235 h 339"/>
              <a:gd name="T16" fmla="*/ 9 w 51"/>
              <a:gd name="T17" fmla="*/ 28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339">
                <a:moveTo>
                  <a:pt x="9" y="282"/>
                </a:moveTo>
                <a:cubicBezTo>
                  <a:pt x="23" y="331"/>
                  <a:pt x="26" y="339"/>
                  <a:pt x="26" y="339"/>
                </a:cubicBezTo>
                <a:cubicBezTo>
                  <a:pt x="26" y="339"/>
                  <a:pt x="29" y="330"/>
                  <a:pt x="43" y="282"/>
                </a:cubicBezTo>
                <a:cubicBezTo>
                  <a:pt x="51" y="252"/>
                  <a:pt x="51" y="235"/>
                  <a:pt x="51" y="23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11"/>
                  <a:pt x="39" y="0"/>
                  <a:pt x="26" y="0"/>
                </a:cubicBezTo>
                <a:cubicBezTo>
                  <a:pt x="12" y="0"/>
                  <a:pt x="1" y="11"/>
                  <a:pt x="1" y="2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0" y="252"/>
                  <a:pt x="9" y="282"/>
                </a:cubicBezTo>
                <a:close/>
              </a:path>
            </a:pathLst>
          </a:custGeom>
          <a:gradFill>
            <a:gsLst>
              <a:gs pos="31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7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Freeform 8"/>
          <p:cNvSpPr>
            <a:spLocks/>
          </p:cNvSpPr>
          <p:nvPr/>
        </p:nvSpPr>
        <p:spPr bwMode="gray">
          <a:xfrm>
            <a:off x="3045911" y="3764911"/>
            <a:ext cx="18184" cy="116981"/>
          </a:xfrm>
          <a:custGeom>
            <a:avLst/>
            <a:gdLst>
              <a:gd name="T0" fmla="*/ 9 w 51"/>
              <a:gd name="T1" fmla="*/ 282 h 339"/>
              <a:gd name="T2" fmla="*/ 26 w 51"/>
              <a:gd name="T3" fmla="*/ 339 h 339"/>
              <a:gd name="T4" fmla="*/ 43 w 51"/>
              <a:gd name="T5" fmla="*/ 282 h 339"/>
              <a:gd name="T6" fmla="*/ 51 w 51"/>
              <a:gd name="T7" fmla="*/ 235 h 339"/>
              <a:gd name="T8" fmla="*/ 51 w 51"/>
              <a:gd name="T9" fmla="*/ 25 h 339"/>
              <a:gd name="T10" fmla="*/ 26 w 51"/>
              <a:gd name="T11" fmla="*/ 0 h 339"/>
              <a:gd name="T12" fmla="*/ 1 w 51"/>
              <a:gd name="T13" fmla="*/ 25 h 339"/>
              <a:gd name="T14" fmla="*/ 1 w 51"/>
              <a:gd name="T15" fmla="*/ 235 h 339"/>
              <a:gd name="T16" fmla="*/ 9 w 51"/>
              <a:gd name="T17" fmla="*/ 28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339">
                <a:moveTo>
                  <a:pt x="9" y="282"/>
                </a:moveTo>
                <a:cubicBezTo>
                  <a:pt x="23" y="331"/>
                  <a:pt x="26" y="339"/>
                  <a:pt x="26" y="339"/>
                </a:cubicBezTo>
                <a:cubicBezTo>
                  <a:pt x="26" y="339"/>
                  <a:pt x="29" y="330"/>
                  <a:pt x="43" y="282"/>
                </a:cubicBezTo>
                <a:cubicBezTo>
                  <a:pt x="51" y="252"/>
                  <a:pt x="51" y="235"/>
                  <a:pt x="51" y="23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11"/>
                  <a:pt x="39" y="0"/>
                  <a:pt x="26" y="0"/>
                </a:cubicBezTo>
                <a:cubicBezTo>
                  <a:pt x="12" y="0"/>
                  <a:pt x="1" y="11"/>
                  <a:pt x="1" y="2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0" y="252"/>
                  <a:pt x="9" y="282"/>
                </a:cubicBezTo>
                <a:close/>
              </a:path>
            </a:pathLst>
          </a:custGeom>
          <a:gradFill>
            <a:gsLst>
              <a:gs pos="31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7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6" name="Gruppieren 95"/>
          <p:cNvGrpSpPr/>
          <p:nvPr/>
        </p:nvGrpSpPr>
        <p:grpSpPr bwMode="gray">
          <a:xfrm rot="20226480">
            <a:off x="3500539" y="2464760"/>
            <a:ext cx="104855" cy="238051"/>
            <a:chOff x="9339263" y="2159000"/>
            <a:chExt cx="1098550" cy="2587625"/>
          </a:xfrm>
        </p:grpSpPr>
        <p:sp>
          <p:nvSpPr>
            <p:cNvPr id="99" name="Freeform 8"/>
            <p:cNvSpPr>
              <a:spLocks/>
            </p:cNvSpPr>
            <p:nvPr/>
          </p:nvSpPr>
          <p:spPr bwMode="gray">
            <a:xfrm>
              <a:off x="9815513" y="3475038"/>
              <a:ext cx="190500" cy="1271587"/>
            </a:xfrm>
            <a:custGeom>
              <a:avLst/>
              <a:gdLst>
                <a:gd name="T0" fmla="*/ 9 w 51"/>
                <a:gd name="T1" fmla="*/ 282 h 339"/>
                <a:gd name="T2" fmla="*/ 26 w 51"/>
                <a:gd name="T3" fmla="*/ 339 h 339"/>
                <a:gd name="T4" fmla="*/ 43 w 51"/>
                <a:gd name="T5" fmla="*/ 282 h 339"/>
                <a:gd name="T6" fmla="*/ 51 w 51"/>
                <a:gd name="T7" fmla="*/ 235 h 339"/>
                <a:gd name="T8" fmla="*/ 51 w 51"/>
                <a:gd name="T9" fmla="*/ 25 h 339"/>
                <a:gd name="T10" fmla="*/ 26 w 51"/>
                <a:gd name="T11" fmla="*/ 0 h 339"/>
                <a:gd name="T12" fmla="*/ 1 w 51"/>
                <a:gd name="T13" fmla="*/ 25 h 339"/>
                <a:gd name="T14" fmla="*/ 1 w 51"/>
                <a:gd name="T15" fmla="*/ 235 h 339"/>
                <a:gd name="T16" fmla="*/ 9 w 51"/>
                <a:gd name="T17" fmla="*/ 28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39">
                  <a:moveTo>
                    <a:pt x="9" y="282"/>
                  </a:moveTo>
                  <a:cubicBezTo>
                    <a:pt x="23" y="331"/>
                    <a:pt x="26" y="339"/>
                    <a:pt x="26" y="339"/>
                  </a:cubicBezTo>
                  <a:cubicBezTo>
                    <a:pt x="26" y="339"/>
                    <a:pt x="29" y="330"/>
                    <a:pt x="43" y="282"/>
                  </a:cubicBezTo>
                  <a:cubicBezTo>
                    <a:pt x="51" y="252"/>
                    <a:pt x="51" y="235"/>
                    <a:pt x="51" y="23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1"/>
                    <a:pt x="39" y="0"/>
                    <a:pt x="26" y="0"/>
                  </a:cubicBezTo>
                  <a:cubicBezTo>
                    <a:pt x="12" y="0"/>
                    <a:pt x="1" y="11"/>
                    <a:pt x="1" y="2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0" y="252"/>
                    <a:pt x="9" y="282"/>
                  </a:cubicBezTo>
                  <a:close/>
                </a:path>
              </a:pathLst>
            </a:custGeom>
            <a:gradFill>
              <a:gsLst>
                <a:gs pos="31000">
                  <a:schemeClr val="tx2">
                    <a:lumMod val="40000"/>
                    <a:lumOff val="60000"/>
                  </a:schemeClr>
                </a:gs>
                <a:gs pos="50000">
                  <a:schemeClr val="bg1"/>
                </a:gs>
                <a:gs pos="7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2" name="Freeform 10"/>
            <p:cNvSpPr>
              <a:spLocks noEditPoints="1"/>
            </p:cNvSpPr>
            <p:nvPr/>
          </p:nvSpPr>
          <p:spPr bwMode="gray">
            <a:xfrm>
              <a:off x="9339263" y="2159000"/>
              <a:ext cx="1098550" cy="74612"/>
            </a:xfrm>
            <a:custGeom>
              <a:avLst/>
              <a:gdLst>
                <a:gd name="T0" fmla="*/ 282 w 293"/>
                <a:gd name="T1" fmla="*/ 20 h 20"/>
                <a:gd name="T2" fmla="*/ 281 w 293"/>
                <a:gd name="T3" fmla="*/ 20 h 20"/>
                <a:gd name="T4" fmla="*/ 281 w 293"/>
                <a:gd name="T5" fmla="*/ 20 h 20"/>
                <a:gd name="T6" fmla="*/ 275 w 293"/>
                <a:gd name="T7" fmla="*/ 17 h 20"/>
                <a:gd name="T8" fmla="*/ 275 w 293"/>
                <a:gd name="T9" fmla="*/ 17 h 20"/>
                <a:gd name="T10" fmla="*/ 247 w 293"/>
                <a:gd name="T11" fmla="*/ 14 h 20"/>
                <a:gd name="T12" fmla="*/ 247 w 293"/>
                <a:gd name="T13" fmla="*/ 14 h 20"/>
                <a:gd name="T14" fmla="*/ 46 w 293"/>
                <a:gd name="T15" fmla="*/ 14 h 20"/>
                <a:gd name="T16" fmla="*/ 11 w 293"/>
                <a:gd name="T17" fmla="*/ 20 h 20"/>
                <a:gd name="T18" fmla="*/ 11 w 293"/>
                <a:gd name="T19" fmla="*/ 20 h 20"/>
                <a:gd name="T20" fmla="*/ 10 w 293"/>
                <a:gd name="T21" fmla="*/ 20 h 20"/>
                <a:gd name="T22" fmla="*/ 9 w 293"/>
                <a:gd name="T23" fmla="*/ 18 h 20"/>
                <a:gd name="T24" fmla="*/ 11 w 293"/>
                <a:gd name="T25" fmla="*/ 20 h 20"/>
                <a:gd name="T26" fmla="*/ 0 w 293"/>
                <a:gd name="T27" fmla="*/ 11 h 20"/>
                <a:gd name="T28" fmla="*/ 46 w 293"/>
                <a:gd name="T29" fmla="*/ 0 h 20"/>
                <a:gd name="T30" fmla="*/ 46 w 293"/>
                <a:gd name="T31" fmla="*/ 0 h 20"/>
                <a:gd name="T32" fmla="*/ 247 w 293"/>
                <a:gd name="T33" fmla="*/ 0 h 20"/>
                <a:gd name="T34" fmla="*/ 293 w 293"/>
                <a:gd name="T35" fmla="*/ 12 h 20"/>
                <a:gd name="T36" fmla="*/ 293 w 293"/>
                <a:gd name="T37" fmla="*/ 12 h 20"/>
                <a:gd name="T38" fmla="*/ 283 w 293"/>
                <a:gd name="T39" fmla="*/ 19 h 20"/>
                <a:gd name="T40" fmla="*/ 282 w 293"/>
                <a:gd name="T41" fmla="*/ 20 h 20"/>
                <a:gd name="T42" fmla="*/ 282 w 293"/>
                <a:gd name="T43" fmla="*/ 20 h 20"/>
                <a:gd name="T44" fmla="*/ 282 w 293"/>
                <a:gd name="T45" fmla="*/ 20 h 20"/>
                <a:gd name="T46" fmla="*/ 282 w 293"/>
                <a:gd name="T47" fmla="*/ 20 h 20"/>
                <a:gd name="T48" fmla="*/ 10 w 293"/>
                <a:gd name="T49" fmla="*/ 20 h 20"/>
                <a:gd name="T50" fmla="*/ 11 w 293"/>
                <a:gd name="T51" fmla="*/ 20 h 20"/>
                <a:gd name="T52" fmla="*/ 10 w 293"/>
                <a:gd name="T5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0">
                  <a:moveTo>
                    <a:pt x="282" y="20"/>
                  </a:moveTo>
                  <a:cubicBezTo>
                    <a:pt x="281" y="20"/>
                    <a:pt x="281" y="20"/>
                    <a:pt x="281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19"/>
                    <a:pt x="278" y="18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69" y="15"/>
                    <a:pt x="260" y="14"/>
                    <a:pt x="247" y="14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22" y="14"/>
                    <a:pt x="12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1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77" y="0"/>
                    <a:pt x="288" y="6"/>
                    <a:pt x="293" y="12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lose/>
                  <a:moveTo>
                    <a:pt x="10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4" name="Freeform 8"/>
          <p:cNvSpPr>
            <a:spLocks/>
          </p:cNvSpPr>
          <p:nvPr/>
        </p:nvSpPr>
        <p:spPr bwMode="gray">
          <a:xfrm rot="678820">
            <a:off x="3692315" y="1978545"/>
            <a:ext cx="18184" cy="116981"/>
          </a:xfrm>
          <a:custGeom>
            <a:avLst/>
            <a:gdLst>
              <a:gd name="T0" fmla="*/ 9 w 51"/>
              <a:gd name="T1" fmla="*/ 282 h 339"/>
              <a:gd name="T2" fmla="*/ 26 w 51"/>
              <a:gd name="T3" fmla="*/ 339 h 339"/>
              <a:gd name="T4" fmla="*/ 43 w 51"/>
              <a:gd name="T5" fmla="*/ 282 h 339"/>
              <a:gd name="T6" fmla="*/ 51 w 51"/>
              <a:gd name="T7" fmla="*/ 235 h 339"/>
              <a:gd name="T8" fmla="*/ 51 w 51"/>
              <a:gd name="T9" fmla="*/ 25 h 339"/>
              <a:gd name="T10" fmla="*/ 26 w 51"/>
              <a:gd name="T11" fmla="*/ 0 h 339"/>
              <a:gd name="T12" fmla="*/ 1 w 51"/>
              <a:gd name="T13" fmla="*/ 25 h 339"/>
              <a:gd name="T14" fmla="*/ 1 w 51"/>
              <a:gd name="T15" fmla="*/ 235 h 339"/>
              <a:gd name="T16" fmla="*/ 9 w 51"/>
              <a:gd name="T17" fmla="*/ 28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339">
                <a:moveTo>
                  <a:pt x="9" y="282"/>
                </a:moveTo>
                <a:cubicBezTo>
                  <a:pt x="23" y="331"/>
                  <a:pt x="26" y="339"/>
                  <a:pt x="26" y="339"/>
                </a:cubicBezTo>
                <a:cubicBezTo>
                  <a:pt x="26" y="339"/>
                  <a:pt x="29" y="330"/>
                  <a:pt x="43" y="282"/>
                </a:cubicBezTo>
                <a:cubicBezTo>
                  <a:pt x="51" y="252"/>
                  <a:pt x="51" y="235"/>
                  <a:pt x="51" y="23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11"/>
                  <a:pt x="39" y="0"/>
                  <a:pt x="26" y="0"/>
                </a:cubicBezTo>
                <a:cubicBezTo>
                  <a:pt x="12" y="0"/>
                  <a:pt x="1" y="11"/>
                  <a:pt x="1" y="2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0" y="252"/>
                  <a:pt x="9" y="282"/>
                </a:cubicBezTo>
                <a:close/>
              </a:path>
            </a:pathLst>
          </a:custGeom>
          <a:gradFill>
            <a:gsLst>
              <a:gs pos="31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7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5" name="Freeform 8"/>
          <p:cNvSpPr>
            <a:spLocks/>
          </p:cNvSpPr>
          <p:nvPr/>
        </p:nvSpPr>
        <p:spPr bwMode="gray">
          <a:xfrm rot="1041665">
            <a:off x="3786300" y="2382997"/>
            <a:ext cx="18184" cy="116981"/>
          </a:xfrm>
          <a:custGeom>
            <a:avLst/>
            <a:gdLst>
              <a:gd name="T0" fmla="*/ 9 w 51"/>
              <a:gd name="T1" fmla="*/ 282 h 339"/>
              <a:gd name="T2" fmla="*/ 26 w 51"/>
              <a:gd name="T3" fmla="*/ 339 h 339"/>
              <a:gd name="T4" fmla="*/ 43 w 51"/>
              <a:gd name="T5" fmla="*/ 282 h 339"/>
              <a:gd name="T6" fmla="*/ 51 w 51"/>
              <a:gd name="T7" fmla="*/ 235 h 339"/>
              <a:gd name="T8" fmla="*/ 51 w 51"/>
              <a:gd name="T9" fmla="*/ 25 h 339"/>
              <a:gd name="T10" fmla="*/ 26 w 51"/>
              <a:gd name="T11" fmla="*/ 0 h 339"/>
              <a:gd name="T12" fmla="*/ 1 w 51"/>
              <a:gd name="T13" fmla="*/ 25 h 339"/>
              <a:gd name="T14" fmla="*/ 1 w 51"/>
              <a:gd name="T15" fmla="*/ 235 h 339"/>
              <a:gd name="T16" fmla="*/ 9 w 51"/>
              <a:gd name="T17" fmla="*/ 28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339">
                <a:moveTo>
                  <a:pt x="9" y="282"/>
                </a:moveTo>
                <a:cubicBezTo>
                  <a:pt x="23" y="331"/>
                  <a:pt x="26" y="339"/>
                  <a:pt x="26" y="339"/>
                </a:cubicBezTo>
                <a:cubicBezTo>
                  <a:pt x="26" y="339"/>
                  <a:pt x="29" y="330"/>
                  <a:pt x="43" y="282"/>
                </a:cubicBezTo>
                <a:cubicBezTo>
                  <a:pt x="51" y="252"/>
                  <a:pt x="51" y="235"/>
                  <a:pt x="51" y="23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11"/>
                  <a:pt x="39" y="0"/>
                  <a:pt x="26" y="0"/>
                </a:cubicBezTo>
                <a:cubicBezTo>
                  <a:pt x="12" y="0"/>
                  <a:pt x="1" y="11"/>
                  <a:pt x="1" y="2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0" y="252"/>
                  <a:pt x="9" y="282"/>
                </a:cubicBezTo>
                <a:close/>
              </a:path>
            </a:pathLst>
          </a:custGeom>
          <a:gradFill>
            <a:gsLst>
              <a:gs pos="31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7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6" name="Freeform 8"/>
          <p:cNvSpPr>
            <a:spLocks/>
          </p:cNvSpPr>
          <p:nvPr/>
        </p:nvSpPr>
        <p:spPr bwMode="gray">
          <a:xfrm rot="1800000">
            <a:off x="1876733" y="3283591"/>
            <a:ext cx="18184" cy="116981"/>
          </a:xfrm>
          <a:custGeom>
            <a:avLst/>
            <a:gdLst>
              <a:gd name="T0" fmla="*/ 9 w 51"/>
              <a:gd name="T1" fmla="*/ 282 h 339"/>
              <a:gd name="T2" fmla="*/ 26 w 51"/>
              <a:gd name="T3" fmla="*/ 339 h 339"/>
              <a:gd name="T4" fmla="*/ 43 w 51"/>
              <a:gd name="T5" fmla="*/ 282 h 339"/>
              <a:gd name="T6" fmla="*/ 51 w 51"/>
              <a:gd name="T7" fmla="*/ 235 h 339"/>
              <a:gd name="T8" fmla="*/ 51 w 51"/>
              <a:gd name="T9" fmla="*/ 25 h 339"/>
              <a:gd name="T10" fmla="*/ 26 w 51"/>
              <a:gd name="T11" fmla="*/ 0 h 339"/>
              <a:gd name="T12" fmla="*/ 1 w 51"/>
              <a:gd name="T13" fmla="*/ 25 h 339"/>
              <a:gd name="T14" fmla="*/ 1 w 51"/>
              <a:gd name="T15" fmla="*/ 235 h 339"/>
              <a:gd name="T16" fmla="*/ 9 w 51"/>
              <a:gd name="T17" fmla="*/ 28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339">
                <a:moveTo>
                  <a:pt x="9" y="282"/>
                </a:moveTo>
                <a:cubicBezTo>
                  <a:pt x="23" y="331"/>
                  <a:pt x="26" y="339"/>
                  <a:pt x="26" y="339"/>
                </a:cubicBezTo>
                <a:cubicBezTo>
                  <a:pt x="26" y="339"/>
                  <a:pt x="29" y="330"/>
                  <a:pt x="43" y="282"/>
                </a:cubicBezTo>
                <a:cubicBezTo>
                  <a:pt x="51" y="252"/>
                  <a:pt x="51" y="235"/>
                  <a:pt x="51" y="23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11"/>
                  <a:pt x="39" y="0"/>
                  <a:pt x="26" y="0"/>
                </a:cubicBezTo>
                <a:cubicBezTo>
                  <a:pt x="12" y="0"/>
                  <a:pt x="1" y="11"/>
                  <a:pt x="1" y="2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0" y="252"/>
                  <a:pt x="9" y="282"/>
                </a:cubicBezTo>
                <a:close/>
              </a:path>
            </a:pathLst>
          </a:custGeom>
          <a:gradFill>
            <a:gsLst>
              <a:gs pos="31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7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8" name="Freeform 10"/>
          <p:cNvSpPr>
            <a:spLocks noEditPoints="1"/>
          </p:cNvSpPr>
          <p:nvPr/>
        </p:nvSpPr>
        <p:spPr bwMode="gray">
          <a:xfrm>
            <a:off x="668193" y="4424925"/>
            <a:ext cx="104855" cy="6864"/>
          </a:xfrm>
          <a:custGeom>
            <a:avLst/>
            <a:gdLst>
              <a:gd name="T0" fmla="*/ 282 w 293"/>
              <a:gd name="T1" fmla="*/ 20 h 20"/>
              <a:gd name="T2" fmla="*/ 281 w 293"/>
              <a:gd name="T3" fmla="*/ 20 h 20"/>
              <a:gd name="T4" fmla="*/ 281 w 293"/>
              <a:gd name="T5" fmla="*/ 20 h 20"/>
              <a:gd name="T6" fmla="*/ 275 w 293"/>
              <a:gd name="T7" fmla="*/ 17 h 20"/>
              <a:gd name="T8" fmla="*/ 275 w 293"/>
              <a:gd name="T9" fmla="*/ 17 h 20"/>
              <a:gd name="T10" fmla="*/ 247 w 293"/>
              <a:gd name="T11" fmla="*/ 14 h 20"/>
              <a:gd name="T12" fmla="*/ 247 w 293"/>
              <a:gd name="T13" fmla="*/ 14 h 20"/>
              <a:gd name="T14" fmla="*/ 46 w 293"/>
              <a:gd name="T15" fmla="*/ 14 h 20"/>
              <a:gd name="T16" fmla="*/ 11 w 293"/>
              <a:gd name="T17" fmla="*/ 20 h 20"/>
              <a:gd name="T18" fmla="*/ 11 w 293"/>
              <a:gd name="T19" fmla="*/ 20 h 20"/>
              <a:gd name="T20" fmla="*/ 10 w 293"/>
              <a:gd name="T21" fmla="*/ 20 h 20"/>
              <a:gd name="T22" fmla="*/ 9 w 293"/>
              <a:gd name="T23" fmla="*/ 18 h 20"/>
              <a:gd name="T24" fmla="*/ 11 w 293"/>
              <a:gd name="T25" fmla="*/ 20 h 20"/>
              <a:gd name="T26" fmla="*/ 0 w 293"/>
              <a:gd name="T27" fmla="*/ 11 h 20"/>
              <a:gd name="T28" fmla="*/ 46 w 293"/>
              <a:gd name="T29" fmla="*/ 0 h 20"/>
              <a:gd name="T30" fmla="*/ 46 w 293"/>
              <a:gd name="T31" fmla="*/ 0 h 20"/>
              <a:gd name="T32" fmla="*/ 247 w 293"/>
              <a:gd name="T33" fmla="*/ 0 h 20"/>
              <a:gd name="T34" fmla="*/ 293 w 293"/>
              <a:gd name="T35" fmla="*/ 12 h 20"/>
              <a:gd name="T36" fmla="*/ 293 w 293"/>
              <a:gd name="T37" fmla="*/ 12 h 20"/>
              <a:gd name="T38" fmla="*/ 283 w 293"/>
              <a:gd name="T39" fmla="*/ 19 h 20"/>
              <a:gd name="T40" fmla="*/ 282 w 293"/>
              <a:gd name="T41" fmla="*/ 20 h 20"/>
              <a:gd name="T42" fmla="*/ 282 w 293"/>
              <a:gd name="T43" fmla="*/ 20 h 20"/>
              <a:gd name="T44" fmla="*/ 282 w 293"/>
              <a:gd name="T45" fmla="*/ 20 h 20"/>
              <a:gd name="T46" fmla="*/ 282 w 293"/>
              <a:gd name="T47" fmla="*/ 20 h 20"/>
              <a:gd name="T48" fmla="*/ 10 w 293"/>
              <a:gd name="T49" fmla="*/ 20 h 20"/>
              <a:gd name="T50" fmla="*/ 11 w 293"/>
              <a:gd name="T51" fmla="*/ 20 h 20"/>
              <a:gd name="T52" fmla="*/ 10 w 293"/>
              <a:gd name="T5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3" h="20">
                <a:moveTo>
                  <a:pt x="282" y="20"/>
                </a:moveTo>
                <a:cubicBezTo>
                  <a:pt x="281" y="20"/>
                  <a:pt x="281" y="20"/>
                  <a:pt x="281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19"/>
                  <a:pt x="278" y="18"/>
                  <a:pt x="275" y="17"/>
                </a:cubicBezTo>
                <a:cubicBezTo>
                  <a:pt x="275" y="17"/>
                  <a:pt x="275" y="17"/>
                  <a:pt x="275" y="17"/>
                </a:cubicBezTo>
                <a:cubicBezTo>
                  <a:pt x="269" y="15"/>
                  <a:pt x="260" y="14"/>
                  <a:pt x="247" y="14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22" y="14"/>
                  <a:pt x="12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18"/>
                  <a:pt x="9" y="18"/>
                  <a:pt x="9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7"/>
                  <a:pt x="15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77" y="0"/>
                  <a:pt x="288" y="6"/>
                  <a:pt x="293" y="12"/>
                </a:cubicBezTo>
                <a:cubicBezTo>
                  <a:pt x="293" y="12"/>
                  <a:pt x="293" y="12"/>
                  <a:pt x="293" y="12"/>
                </a:cubicBezTo>
                <a:cubicBezTo>
                  <a:pt x="283" y="19"/>
                  <a:pt x="283" y="19"/>
                  <a:pt x="283" y="19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lose/>
                <a:moveTo>
                  <a:pt x="10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0" y="20"/>
                  <a:pt x="10" y="20"/>
                  <a:pt x="10" y="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1" name="Freeform 10"/>
          <p:cNvSpPr>
            <a:spLocks noEditPoints="1"/>
          </p:cNvSpPr>
          <p:nvPr/>
        </p:nvSpPr>
        <p:spPr bwMode="gray">
          <a:xfrm>
            <a:off x="833682" y="4427682"/>
            <a:ext cx="104855" cy="6864"/>
          </a:xfrm>
          <a:custGeom>
            <a:avLst/>
            <a:gdLst>
              <a:gd name="T0" fmla="*/ 282 w 293"/>
              <a:gd name="T1" fmla="*/ 20 h 20"/>
              <a:gd name="T2" fmla="*/ 281 w 293"/>
              <a:gd name="T3" fmla="*/ 20 h 20"/>
              <a:gd name="T4" fmla="*/ 281 w 293"/>
              <a:gd name="T5" fmla="*/ 20 h 20"/>
              <a:gd name="T6" fmla="*/ 275 w 293"/>
              <a:gd name="T7" fmla="*/ 17 h 20"/>
              <a:gd name="T8" fmla="*/ 275 w 293"/>
              <a:gd name="T9" fmla="*/ 17 h 20"/>
              <a:gd name="T10" fmla="*/ 247 w 293"/>
              <a:gd name="T11" fmla="*/ 14 h 20"/>
              <a:gd name="T12" fmla="*/ 247 w 293"/>
              <a:gd name="T13" fmla="*/ 14 h 20"/>
              <a:gd name="T14" fmla="*/ 46 w 293"/>
              <a:gd name="T15" fmla="*/ 14 h 20"/>
              <a:gd name="T16" fmla="*/ 11 w 293"/>
              <a:gd name="T17" fmla="*/ 20 h 20"/>
              <a:gd name="T18" fmla="*/ 11 w 293"/>
              <a:gd name="T19" fmla="*/ 20 h 20"/>
              <a:gd name="T20" fmla="*/ 10 w 293"/>
              <a:gd name="T21" fmla="*/ 20 h 20"/>
              <a:gd name="T22" fmla="*/ 9 w 293"/>
              <a:gd name="T23" fmla="*/ 18 h 20"/>
              <a:gd name="T24" fmla="*/ 11 w 293"/>
              <a:gd name="T25" fmla="*/ 20 h 20"/>
              <a:gd name="T26" fmla="*/ 0 w 293"/>
              <a:gd name="T27" fmla="*/ 11 h 20"/>
              <a:gd name="T28" fmla="*/ 46 w 293"/>
              <a:gd name="T29" fmla="*/ 0 h 20"/>
              <a:gd name="T30" fmla="*/ 46 w 293"/>
              <a:gd name="T31" fmla="*/ 0 h 20"/>
              <a:gd name="T32" fmla="*/ 247 w 293"/>
              <a:gd name="T33" fmla="*/ 0 h 20"/>
              <a:gd name="T34" fmla="*/ 293 w 293"/>
              <a:gd name="T35" fmla="*/ 12 h 20"/>
              <a:gd name="T36" fmla="*/ 293 w 293"/>
              <a:gd name="T37" fmla="*/ 12 h 20"/>
              <a:gd name="T38" fmla="*/ 283 w 293"/>
              <a:gd name="T39" fmla="*/ 19 h 20"/>
              <a:gd name="T40" fmla="*/ 282 w 293"/>
              <a:gd name="T41" fmla="*/ 20 h 20"/>
              <a:gd name="T42" fmla="*/ 282 w 293"/>
              <a:gd name="T43" fmla="*/ 20 h 20"/>
              <a:gd name="T44" fmla="*/ 282 w 293"/>
              <a:gd name="T45" fmla="*/ 20 h 20"/>
              <a:gd name="T46" fmla="*/ 282 w 293"/>
              <a:gd name="T47" fmla="*/ 20 h 20"/>
              <a:gd name="T48" fmla="*/ 10 w 293"/>
              <a:gd name="T49" fmla="*/ 20 h 20"/>
              <a:gd name="T50" fmla="*/ 11 w 293"/>
              <a:gd name="T51" fmla="*/ 20 h 20"/>
              <a:gd name="T52" fmla="*/ 10 w 293"/>
              <a:gd name="T5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3" h="20">
                <a:moveTo>
                  <a:pt x="282" y="20"/>
                </a:moveTo>
                <a:cubicBezTo>
                  <a:pt x="281" y="20"/>
                  <a:pt x="281" y="20"/>
                  <a:pt x="281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19"/>
                  <a:pt x="278" y="18"/>
                  <a:pt x="275" y="17"/>
                </a:cubicBezTo>
                <a:cubicBezTo>
                  <a:pt x="275" y="17"/>
                  <a:pt x="275" y="17"/>
                  <a:pt x="275" y="17"/>
                </a:cubicBezTo>
                <a:cubicBezTo>
                  <a:pt x="269" y="15"/>
                  <a:pt x="260" y="14"/>
                  <a:pt x="247" y="14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22" y="14"/>
                  <a:pt x="12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18"/>
                  <a:pt x="9" y="18"/>
                  <a:pt x="9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7"/>
                  <a:pt x="15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77" y="0"/>
                  <a:pt x="288" y="6"/>
                  <a:pt x="293" y="12"/>
                </a:cubicBezTo>
                <a:cubicBezTo>
                  <a:pt x="293" y="12"/>
                  <a:pt x="293" y="12"/>
                  <a:pt x="293" y="12"/>
                </a:cubicBezTo>
                <a:cubicBezTo>
                  <a:pt x="283" y="19"/>
                  <a:pt x="283" y="19"/>
                  <a:pt x="283" y="19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2" y="20"/>
                  <a:pt x="282" y="20"/>
                  <a:pt x="282" y="20"/>
                </a:cubicBezTo>
                <a:close/>
                <a:moveTo>
                  <a:pt x="10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0" y="20"/>
                  <a:pt x="10" y="20"/>
                  <a:pt x="10" y="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 bwMode="gray">
          <a:xfrm>
            <a:off x="3836675" y="3202354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Bayer</a:t>
            </a:r>
          </a:p>
        </p:txBody>
      </p:sp>
      <p:sp>
        <p:nvSpPr>
          <p:cNvPr id="113" name="Textfeld 112"/>
          <p:cNvSpPr txBox="1"/>
          <p:nvPr/>
        </p:nvSpPr>
        <p:spPr bwMode="gray">
          <a:xfrm>
            <a:off x="3130303" y="3680136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Sanofi</a:t>
            </a:r>
          </a:p>
        </p:txBody>
      </p:sp>
      <p:sp>
        <p:nvSpPr>
          <p:cNvPr id="114" name="Textfeld 113"/>
          <p:cNvSpPr txBox="1"/>
          <p:nvPr/>
        </p:nvSpPr>
        <p:spPr bwMode="gray">
          <a:xfrm>
            <a:off x="2466552" y="3876772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AbbVie</a:t>
            </a:r>
          </a:p>
        </p:txBody>
      </p:sp>
      <p:sp>
        <p:nvSpPr>
          <p:cNvPr id="115" name="Textfeld 114"/>
          <p:cNvSpPr txBox="1"/>
          <p:nvPr/>
        </p:nvSpPr>
        <p:spPr bwMode="gray">
          <a:xfrm>
            <a:off x="3194887" y="4069179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Bruker</a:t>
            </a:r>
          </a:p>
        </p:txBody>
      </p:sp>
      <p:sp>
        <p:nvSpPr>
          <p:cNvPr id="135" name="Textfeld 134"/>
          <p:cNvSpPr txBox="1"/>
          <p:nvPr/>
        </p:nvSpPr>
        <p:spPr bwMode="gray">
          <a:xfrm>
            <a:off x="2094321" y="4306189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Dijon</a:t>
            </a:r>
          </a:p>
        </p:txBody>
      </p:sp>
      <p:sp>
        <p:nvSpPr>
          <p:cNvPr id="136" name="Textfeld 135"/>
          <p:cNvSpPr txBox="1"/>
          <p:nvPr/>
        </p:nvSpPr>
        <p:spPr bwMode="gray">
          <a:xfrm>
            <a:off x="1012182" y="4513385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MSD</a:t>
            </a:r>
          </a:p>
        </p:txBody>
      </p:sp>
      <p:sp>
        <p:nvSpPr>
          <p:cNvPr id="137" name="Textfeld 136"/>
          <p:cNvSpPr txBox="1"/>
          <p:nvPr/>
        </p:nvSpPr>
        <p:spPr bwMode="gray">
          <a:xfrm>
            <a:off x="1999258" y="3215182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GSK</a:t>
            </a:r>
          </a:p>
        </p:txBody>
      </p:sp>
      <p:sp>
        <p:nvSpPr>
          <p:cNvPr id="138" name="Textfeld 137"/>
          <p:cNvSpPr txBox="1"/>
          <p:nvPr/>
        </p:nvSpPr>
        <p:spPr bwMode="gray">
          <a:xfrm>
            <a:off x="1498738" y="3165377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GE</a:t>
            </a:r>
          </a:p>
        </p:txBody>
      </p:sp>
      <p:sp>
        <p:nvSpPr>
          <p:cNvPr id="139" name="Textfeld 138"/>
          <p:cNvSpPr txBox="1"/>
          <p:nvPr/>
        </p:nvSpPr>
        <p:spPr bwMode="gray">
          <a:xfrm>
            <a:off x="1952272" y="2869369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Sheffield</a:t>
            </a:r>
          </a:p>
        </p:txBody>
      </p:sp>
      <p:sp>
        <p:nvSpPr>
          <p:cNvPr id="141" name="Textfeld 140"/>
          <p:cNvSpPr txBox="1"/>
          <p:nvPr/>
        </p:nvSpPr>
        <p:spPr bwMode="gray">
          <a:xfrm>
            <a:off x="1051516" y="2585152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Manchester</a:t>
            </a:r>
          </a:p>
        </p:txBody>
      </p:sp>
      <p:sp>
        <p:nvSpPr>
          <p:cNvPr id="142" name="Textfeld 141"/>
          <p:cNvSpPr txBox="1"/>
          <p:nvPr/>
        </p:nvSpPr>
        <p:spPr bwMode="gray">
          <a:xfrm>
            <a:off x="1082101" y="2962767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Bioxydyn</a:t>
            </a:r>
          </a:p>
        </p:txBody>
      </p:sp>
      <p:sp>
        <p:nvSpPr>
          <p:cNvPr id="143" name="Textfeld 142"/>
          <p:cNvSpPr txBox="1"/>
          <p:nvPr/>
        </p:nvSpPr>
        <p:spPr bwMode="gray">
          <a:xfrm>
            <a:off x="3805185" y="1822896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Chalmers</a:t>
            </a:r>
          </a:p>
        </p:txBody>
      </p:sp>
      <p:sp>
        <p:nvSpPr>
          <p:cNvPr id="144" name="Textfeld 143"/>
          <p:cNvSpPr txBox="1"/>
          <p:nvPr/>
        </p:nvSpPr>
        <p:spPr bwMode="gray">
          <a:xfrm>
            <a:off x="3908451" y="2199562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Lund</a:t>
            </a:r>
          </a:p>
        </p:txBody>
      </p:sp>
      <p:sp>
        <p:nvSpPr>
          <p:cNvPr id="145" name="Textfeld 144"/>
          <p:cNvSpPr txBox="1"/>
          <p:nvPr/>
        </p:nvSpPr>
        <p:spPr bwMode="gray">
          <a:xfrm>
            <a:off x="3954443" y="2462539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Truly</a:t>
            </a:r>
          </a:p>
        </p:txBody>
      </p:sp>
      <p:sp>
        <p:nvSpPr>
          <p:cNvPr id="146" name="Textfeld 145"/>
          <p:cNvSpPr txBox="1"/>
          <p:nvPr/>
        </p:nvSpPr>
        <p:spPr bwMode="gray">
          <a:xfrm>
            <a:off x="2726969" y="2531740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NovoNordisk</a:t>
            </a:r>
          </a:p>
        </p:txBody>
      </p:sp>
      <p:sp>
        <p:nvSpPr>
          <p:cNvPr id="147" name="Textfeld 146"/>
          <p:cNvSpPr txBox="1"/>
          <p:nvPr/>
        </p:nvSpPr>
        <p:spPr bwMode="gray">
          <a:xfrm>
            <a:off x="2888471" y="2915144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Groningen</a:t>
            </a:r>
          </a:p>
        </p:txBody>
      </p:sp>
      <p:sp>
        <p:nvSpPr>
          <p:cNvPr id="148" name="Textfeld 147"/>
          <p:cNvSpPr txBox="1"/>
          <p:nvPr/>
        </p:nvSpPr>
        <p:spPr bwMode="gray">
          <a:xfrm>
            <a:off x="2790533" y="3238483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Nijmegen</a:t>
            </a:r>
          </a:p>
        </p:txBody>
      </p:sp>
      <p:sp>
        <p:nvSpPr>
          <p:cNvPr id="149" name="Textfeld 148"/>
          <p:cNvSpPr txBox="1"/>
          <p:nvPr/>
        </p:nvSpPr>
        <p:spPr bwMode="gray">
          <a:xfrm>
            <a:off x="2529479" y="3458281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EORTC</a:t>
            </a:r>
          </a:p>
        </p:txBody>
      </p:sp>
      <p:sp>
        <p:nvSpPr>
          <p:cNvPr id="150" name="Stern mit 5 Zacken 149"/>
          <p:cNvSpPr/>
          <p:nvPr/>
        </p:nvSpPr>
        <p:spPr>
          <a:xfrm>
            <a:off x="1500604" y="2801153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1" name="Stern mit 5 Zacken 150"/>
          <p:cNvSpPr/>
          <p:nvPr/>
        </p:nvSpPr>
        <p:spPr>
          <a:xfrm>
            <a:off x="1668333" y="2727145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2" name="Stern mit 5 Zacken 151"/>
          <p:cNvSpPr/>
          <p:nvPr/>
        </p:nvSpPr>
        <p:spPr>
          <a:xfrm>
            <a:off x="1737984" y="2900353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" name="Stern mit 5 Zacken 152"/>
          <p:cNvSpPr/>
          <p:nvPr/>
        </p:nvSpPr>
        <p:spPr>
          <a:xfrm>
            <a:off x="1630052" y="2865576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4" name="Stern mit 5 Zacken 153"/>
          <p:cNvSpPr/>
          <p:nvPr/>
        </p:nvSpPr>
        <p:spPr>
          <a:xfrm>
            <a:off x="1693657" y="3174941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5" name="Stern mit 5 Zacken 154"/>
          <p:cNvSpPr/>
          <p:nvPr/>
        </p:nvSpPr>
        <p:spPr>
          <a:xfrm>
            <a:off x="1797781" y="3225034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6" name="Stern mit 5 Zacken 155"/>
          <p:cNvSpPr/>
          <p:nvPr/>
        </p:nvSpPr>
        <p:spPr>
          <a:xfrm>
            <a:off x="608339" y="4513385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7" name="Stern mit 5 Zacken 156"/>
          <p:cNvSpPr/>
          <p:nvPr/>
        </p:nvSpPr>
        <p:spPr>
          <a:xfrm>
            <a:off x="829025" y="4513384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8" name="Stern mit 5 Zacken 157"/>
          <p:cNvSpPr/>
          <p:nvPr/>
        </p:nvSpPr>
        <p:spPr>
          <a:xfrm>
            <a:off x="2506763" y="4306189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9" name="Stern mit 5 Zacken 158"/>
          <p:cNvSpPr/>
          <p:nvPr/>
        </p:nvSpPr>
        <p:spPr>
          <a:xfrm>
            <a:off x="3016234" y="4060022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0" name="Stern mit 5 Zacken 159"/>
          <p:cNvSpPr/>
          <p:nvPr/>
        </p:nvSpPr>
        <p:spPr>
          <a:xfrm>
            <a:off x="2954010" y="3729074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1" name="Stern mit 5 Zacken 160"/>
          <p:cNvSpPr/>
          <p:nvPr/>
        </p:nvSpPr>
        <p:spPr>
          <a:xfrm>
            <a:off x="2888424" y="3903167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2" name="Stern mit 5 Zacken 161"/>
          <p:cNvSpPr/>
          <p:nvPr/>
        </p:nvSpPr>
        <p:spPr>
          <a:xfrm>
            <a:off x="2410693" y="3607924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" name="Stern mit 5 Zacken 162"/>
          <p:cNvSpPr/>
          <p:nvPr/>
        </p:nvSpPr>
        <p:spPr>
          <a:xfrm>
            <a:off x="2592885" y="3274386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4" name="Stern mit 5 Zacken 163"/>
          <p:cNvSpPr/>
          <p:nvPr/>
        </p:nvSpPr>
        <p:spPr>
          <a:xfrm>
            <a:off x="2730819" y="3045063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5" name="Stern mit 5 Zacken 164"/>
          <p:cNvSpPr/>
          <p:nvPr/>
        </p:nvSpPr>
        <p:spPr>
          <a:xfrm>
            <a:off x="3547020" y="2538714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6" name="Stern mit 5 Zacken 165"/>
          <p:cNvSpPr/>
          <p:nvPr/>
        </p:nvSpPr>
        <p:spPr>
          <a:xfrm>
            <a:off x="3733033" y="2485172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7" name="Stern mit 5 Zacken 166"/>
          <p:cNvSpPr/>
          <p:nvPr/>
        </p:nvSpPr>
        <p:spPr>
          <a:xfrm>
            <a:off x="3751594" y="2333916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8" name="Stern mit 5 Zacken 167"/>
          <p:cNvSpPr/>
          <p:nvPr/>
        </p:nvSpPr>
        <p:spPr>
          <a:xfrm>
            <a:off x="3631159" y="1977962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9" name="Stern mit 5 Zacken 168"/>
          <p:cNvSpPr/>
          <p:nvPr/>
        </p:nvSpPr>
        <p:spPr>
          <a:xfrm>
            <a:off x="3665473" y="3199143"/>
            <a:ext cx="172244" cy="166012"/>
          </a:xfrm>
          <a:prstGeom prst="star5">
            <a:avLst/>
          </a:prstGeom>
          <a:gradFill>
            <a:gsLst>
              <a:gs pos="0">
                <a:srgbClr val="FFC000"/>
              </a:gs>
              <a:gs pos="100000">
                <a:srgbClr val="DA7028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0" name="Textfeld 169"/>
          <p:cNvSpPr txBox="1"/>
          <p:nvPr/>
        </p:nvSpPr>
        <p:spPr bwMode="gray">
          <a:xfrm>
            <a:off x="195801" y="4512079"/>
            <a:ext cx="528939" cy="2071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>
                <a:solidFill>
                  <a:schemeClr val="tx1">
                    <a:lumMod val="95000"/>
                    <a:lumOff val="5000"/>
                  </a:schemeClr>
                </a:solidFill>
              </a:rPr>
              <a:t>Pfizer</a:t>
            </a:r>
          </a:p>
        </p:txBody>
      </p:sp>
      <p:sp>
        <p:nvSpPr>
          <p:cNvPr id="171" name="Textfeld 170"/>
          <p:cNvSpPr txBox="1"/>
          <p:nvPr/>
        </p:nvSpPr>
        <p:spPr bwMode="gray">
          <a:xfrm>
            <a:off x="197173" y="4306188"/>
            <a:ext cx="528939" cy="20719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 based: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359057" y="124979"/>
            <a:ext cx="6888692" cy="1143000"/>
          </a:xfrm>
        </p:spPr>
        <p:txBody>
          <a:bodyPr>
            <a:noAutofit/>
          </a:bodyPr>
          <a:lstStyle/>
          <a:p>
            <a:pPr algn="l"/>
            <a:r>
              <a:rPr lang="en-GB" sz="3600" u="sng" dirty="0" err="1">
                <a:latin typeface="+mj-lt"/>
              </a:rPr>
              <a:t>TR</a:t>
            </a:r>
            <a:r>
              <a:rPr lang="en-GB" sz="3600" dirty="0" err="1">
                <a:latin typeface="+mj-lt"/>
              </a:rPr>
              <a:t>anslational</a:t>
            </a:r>
            <a:r>
              <a:rPr lang="en-GB" sz="3600" dirty="0">
                <a:latin typeface="+mj-lt"/>
              </a:rPr>
              <a:t> </a:t>
            </a:r>
            <a:r>
              <a:rPr lang="en-GB" sz="3600" u="sng" dirty="0">
                <a:latin typeface="+mj-lt"/>
              </a:rPr>
              <a:t>I</a:t>
            </a:r>
            <a:r>
              <a:rPr lang="en-GB" sz="3600" dirty="0">
                <a:latin typeface="+mj-lt"/>
              </a:rPr>
              <a:t>maging in Drug </a:t>
            </a:r>
            <a:br>
              <a:rPr lang="en-GB" sz="3600" dirty="0">
                <a:latin typeface="+mj-lt"/>
              </a:rPr>
            </a:br>
            <a:r>
              <a:rPr lang="en-GB" sz="3600" u="sng" dirty="0" err="1">
                <a:latin typeface="+mj-lt"/>
              </a:rPr>
              <a:t>S</a:t>
            </a:r>
            <a:r>
              <a:rPr lang="en-GB" sz="3600" dirty="0" err="1">
                <a:latin typeface="+mj-lt"/>
              </a:rPr>
              <a:t>afe</a:t>
            </a:r>
            <a:r>
              <a:rPr lang="en-GB" sz="3600" u="sng" dirty="0" err="1">
                <a:latin typeface="+mj-lt"/>
              </a:rPr>
              <a:t>T</a:t>
            </a:r>
            <a:r>
              <a:rPr lang="en-GB" sz="3600" dirty="0" err="1">
                <a:latin typeface="+mj-lt"/>
              </a:rPr>
              <a:t>y</a:t>
            </a:r>
            <a:r>
              <a:rPr lang="en-GB" sz="3600" dirty="0">
                <a:latin typeface="+mj-lt"/>
              </a:rPr>
              <a:t> </a:t>
            </a:r>
            <a:r>
              <a:rPr lang="en-GB" sz="3600" u="sng" dirty="0" err="1">
                <a:latin typeface="+mj-lt"/>
              </a:rPr>
              <a:t>A</a:t>
            </a:r>
            <a:r>
              <a:rPr lang="en-GB" sz="3600" dirty="0" err="1">
                <a:latin typeface="+mj-lt"/>
              </a:rPr>
              <a:t>ssessme</a:t>
            </a:r>
            <a:r>
              <a:rPr lang="en-GB" sz="3600" u="sng" dirty="0" err="1">
                <a:latin typeface="+mj-lt"/>
              </a:rPr>
              <a:t>N</a:t>
            </a:r>
            <a:r>
              <a:rPr lang="en-GB" sz="3600" dirty="0" err="1">
                <a:latin typeface="+mj-lt"/>
              </a:rPr>
              <a:t>t</a:t>
            </a:r>
            <a:endParaRPr lang="en-GB" sz="3600" dirty="0">
              <a:latin typeface="+mj-lt"/>
            </a:endParaRPr>
          </a:p>
        </p:txBody>
      </p:sp>
      <p:pic>
        <p:nvPicPr>
          <p:cNvPr id="74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46" y="6288684"/>
            <a:ext cx="1880278" cy="395286"/>
          </a:xfrm>
          <a:prstGeom prst="rect">
            <a:avLst/>
          </a:prstGeom>
        </p:spPr>
      </p:pic>
      <p:cxnSp>
        <p:nvCxnSpPr>
          <p:cNvPr id="77" name="Gerade Verbindung 16"/>
          <p:cNvCxnSpPr/>
          <p:nvPr/>
        </p:nvCxnSpPr>
        <p:spPr>
          <a:xfrm flipH="1">
            <a:off x="0" y="1314450"/>
            <a:ext cx="9144000" cy="0"/>
          </a:xfrm>
          <a:prstGeom prst="line">
            <a:avLst/>
          </a:prstGeom>
          <a:ln w="38100">
            <a:gradFill>
              <a:gsLst>
                <a:gs pos="48000">
                  <a:srgbClr val="30717B"/>
                </a:gs>
                <a:gs pos="0">
                  <a:srgbClr val="296D7F"/>
                </a:gs>
                <a:gs pos="100000">
                  <a:srgbClr val="5E8A2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4" y="342878"/>
            <a:ext cx="1552792" cy="609622"/>
          </a:xfrm>
          <a:prstGeom prst="rect">
            <a:avLst/>
          </a:prstGeom>
        </p:spPr>
      </p:pic>
      <p:pic>
        <p:nvPicPr>
          <p:cNvPr id="8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26" y="375636"/>
            <a:ext cx="585240" cy="5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7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047"/>
            <a:ext cx="9144000" cy="1066800"/>
          </a:xfrm>
          <a:prstGeom prst="rect">
            <a:avLst/>
          </a:prstGeom>
        </p:spPr>
      </p:pic>
      <p:cxnSp>
        <p:nvCxnSpPr>
          <p:cNvPr id="18" name="Gerade Verbindung 16"/>
          <p:cNvCxnSpPr/>
          <p:nvPr/>
        </p:nvCxnSpPr>
        <p:spPr>
          <a:xfrm flipH="1">
            <a:off x="47625" y="1314450"/>
            <a:ext cx="9048751" cy="0"/>
          </a:xfrm>
          <a:prstGeom prst="line">
            <a:avLst/>
          </a:prstGeom>
          <a:ln w="38100">
            <a:gradFill>
              <a:gsLst>
                <a:gs pos="48000">
                  <a:srgbClr val="30717B"/>
                </a:gs>
                <a:gs pos="0">
                  <a:srgbClr val="296D7F"/>
                </a:gs>
                <a:gs pos="100000">
                  <a:srgbClr val="5E8A2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>
                <a:latin typeface="+mj-lt"/>
              </a:rPr>
              <a:t>Overall TRISTAN Scope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536" y="1474837"/>
            <a:ext cx="8382529" cy="4821187"/>
          </a:xfrm>
        </p:spPr>
        <p:txBody>
          <a:bodyPr>
            <a:noAutofit/>
          </a:bodyPr>
          <a:lstStyle/>
          <a:p>
            <a:pPr marL="265113" indent="-265113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Leverage the potential of imaging techniques to improve drug safety analysis and translatability of findings from animals to humans by </a:t>
            </a:r>
          </a:p>
          <a:p>
            <a:pPr marL="717550" lvl="1" indent="-319088">
              <a:spcBef>
                <a:spcPts val="0"/>
              </a:spcBef>
              <a:spcAft>
                <a:spcPts val="1200"/>
              </a:spcAft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technically, biologically and clinically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validating imaging procedures as biomarkers. </a:t>
            </a:r>
          </a:p>
          <a:p>
            <a:pPr marL="265113" indent="-265113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scope will be specifically addressed in 3 key areas identified as most urgent:</a:t>
            </a:r>
          </a:p>
          <a:p>
            <a:pPr marL="742901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Liver-bile transporter assessment</a:t>
            </a:r>
          </a:p>
          <a:p>
            <a:pPr marL="742901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Pulmonary toxicity assessment</a:t>
            </a:r>
          </a:p>
          <a:p>
            <a:pPr marL="742901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Bio-distribution of biologics</a:t>
            </a:r>
          </a:p>
          <a:p>
            <a:pPr marL="742901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Standardization and validation of image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acquisition, evaluation &amp; reporting</a:t>
            </a:r>
          </a:p>
          <a:p>
            <a:pPr marL="34285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more information: https://www.imi-tristan.eu/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425510" y="5145151"/>
            <a:ext cx="1242094" cy="496255"/>
            <a:chOff x="4840519" y="1960789"/>
            <a:chExt cx="3932006" cy="157095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275" y="1960789"/>
              <a:ext cx="123825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057" y="1960789"/>
              <a:ext cx="137160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62600" y="2232599"/>
              <a:ext cx="1477064" cy="112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24" y="3606506"/>
            <a:ext cx="676521" cy="44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26" y="4047354"/>
            <a:ext cx="492806" cy="4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0560" y="4326294"/>
            <a:ext cx="427422" cy="832496"/>
          </a:xfrm>
          <a:prstGeom prst="rect">
            <a:avLst/>
          </a:prstGeom>
        </p:spPr>
      </p:pic>
      <p:pic>
        <p:nvPicPr>
          <p:cNvPr id="14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29" y="6221527"/>
            <a:ext cx="1880278" cy="395286"/>
          </a:xfrm>
          <a:prstGeom prst="rect">
            <a:avLst/>
          </a:prstGeom>
        </p:spPr>
      </p:pic>
      <p:pic>
        <p:nvPicPr>
          <p:cNvPr id="15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75" y="375636"/>
            <a:ext cx="1552792" cy="609622"/>
          </a:xfrm>
          <a:prstGeom prst="rect">
            <a:avLst/>
          </a:prstGeom>
        </p:spPr>
      </p:pic>
      <p:pic>
        <p:nvPicPr>
          <p:cNvPr id="16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25" y="375636"/>
            <a:ext cx="585240" cy="5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How can we overcome the obstacles?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33525"/>
            <a:ext cx="8229600" cy="512445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800" dirty="0"/>
              <a:t>Engage with and influence scientists - they are our partners, not our enemies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Scientific experts in industry and academic research labs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Funders 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Regulatory agencies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Work collaboratively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Inform and educate non-specialist scientists, non-scientists, politicians and the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4254032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Safer Medicines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5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/>
              <a:t>An independent charity.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Our goal is to replace poorly performing animal studies with more predictive human biology-based methods, for human efficacy and safety testing of pharmaceuticals and other chemicals.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See: </a:t>
            </a:r>
            <a:r>
              <a:rPr lang="en-US" sz="2400" u="sng" dirty="0">
                <a:hlinkClick r:id="rId2"/>
              </a:rPr>
              <a:t>www.SaferMedicines.org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4104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Evidence Based Toxicology Collaboration (EBTC)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56138"/>
            <a:ext cx="333375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 collaboration of science, regulatory and industry leaders, united in their vision to improve the public health outcomes and reduce human impact on the environment by bringing evidence-based approaches to safety sciences.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See: </a:t>
            </a:r>
            <a:r>
              <a:rPr lang="en-GB" sz="2000" u="sng" dirty="0">
                <a:hlinkClick r:id="rId2"/>
              </a:rPr>
              <a:t>www.ebtox.org/</a:t>
            </a:r>
            <a:r>
              <a:rPr lang="en-GB" sz="2000" dirty="0"/>
              <a:t> </a:t>
            </a:r>
            <a:endParaRPr lang="en-GB" sz="20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855788"/>
            <a:ext cx="47164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Where we are right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0575" cy="494347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GB" sz="2800" dirty="0"/>
              <a:t>Animal procedures are used routinely to study disease mechanisms, discover and develop new drugs and evaluate drug safety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Generally considered the “Gold Standard”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Often required by regulatory agencies and science funders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But many animal procedures have limited human relevance….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Useful human-relevant non-animal methods have been described and are being developed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It is widely accepted that animal procedures should only be undertaken according to 3Rs principles (i.e. where there are no valid alternatives)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How to identify and stop using ineffective animal procedures?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How to accept/validate/use effective human-relevant non animal methods?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3184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724"/>
            <a:ext cx="8229600" cy="95091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Alliance for Human Relevant Science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84325"/>
            <a:ext cx="682783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1687513"/>
            <a:ext cx="19272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8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522413"/>
            <a:ext cx="8677275" cy="51927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Human relevant methods are needed to detect human toxicities caused by drugs that cannot be predicted from animal studies.</a:t>
            </a:r>
          </a:p>
          <a:p>
            <a:pPr>
              <a:spcBef>
                <a:spcPts val="600"/>
              </a:spcBef>
            </a:pPr>
            <a:r>
              <a:rPr lang="en-GB" sz="2400" i="1" dirty="0"/>
              <a:t>In vitro </a:t>
            </a:r>
            <a:r>
              <a:rPr lang="en-GB" sz="2400" dirty="0"/>
              <a:t>methods that can detect human drug induced liver injury toxicities with good accuracy have been described.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Data interpretation must take account of </a:t>
            </a:r>
            <a:r>
              <a:rPr lang="en-GB" sz="2000" i="1" dirty="0"/>
              <a:t>in vivo </a:t>
            </a:r>
            <a:r>
              <a:rPr lang="en-GB" sz="2000" dirty="0"/>
              <a:t>drug exposure.</a:t>
            </a:r>
          </a:p>
          <a:p>
            <a:pPr lvl="1">
              <a:spcBef>
                <a:spcPts val="600"/>
              </a:spcBef>
            </a:pPr>
            <a:r>
              <a:rPr lang="en-GB" sz="2000" i="1" dirty="0"/>
              <a:t>In vitro </a:t>
            </a:r>
            <a:r>
              <a:rPr lang="en-GB" sz="2000" dirty="0"/>
              <a:t>assays must be mechanistically relevant. 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Relevant </a:t>
            </a:r>
            <a:r>
              <a:rPr lang="en-GB" sz="2000" i="1" dirty="0"/>
              <a:t>in vivo </a:t>
            </a:r>
            <a:r>
              <a:rPr lang="en-GB" sz="2000" dirty="0"/>
              <a:t>biomarkers are also needed.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More investment in </a:t>
            </a:r>
            <a:r>
              <a:rPr lang="en-GB" sz="2400" i="1" dirty="0"/>
              <a:t>in vitro </a:t>
            </a:r>
            <a:r>
              <a:rPr lang="en-GB" sz="2400" dirty="0"/>
              <a:t>assays and </a:t>
            </a:r>
            <a:r>
              <a:rPr lang="en-GB" sz="2400" i="1" dirty="0"/>
              <a:t>in vi</a:t>
            </a:r>
            <a:r>
              <a:rPr lang="en-GB" sz="2400" dirty="0"/>
              <a:t>v</a:t>
            </a:r>
            <a:r>
              <a:rPr lang="en-GB" sz="2400" i="1" dirty="0"/>
              <a:t>o</a:t>
            </a:r>
            <a:r>
              <a:rPr lang="en-GB" sz="2400" dirty="0"/>
              <a:t> biomarkers is needed to enable them to be applied to neuroscience.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Although change is difficult, we can solve the problem by working together.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Once suitable methods are available, there will be no justification for animal procedures.</a:t>
            </a:r>
          </a:p>
        </p:txBody>
      </p:sp>
    </p:spTree>
    <p:extLst>
      <p:ext uri="{BB962C8B-B14F-4D97-AF65-F5344CB8AC3E}">
        <p14:creationId xmlns:p14="http://schemas.microsoft.com/office/powerpoint/2010/main" val="3601235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81927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Thank you for listening.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4855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Animal studies do not predict human CNS effects of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Central Nervous System (CNS)-related safety concerns are major contributors to delays and failure during development of new candidate drugs (CDs).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animal-human concordance between CNS-related safety data on 141 small molecule CDs from five pharmaceutical companies was assessed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en-GB" sz="2000" dirty="0"/>
              <a:t>rodent multi-parameter </a:t>
            </a:r>
            <a:r>
              <a:rPr lang="en-GB" sz="2000" dirty="0" err="1"/>
              <a:t>neurofunctional</a:t>
            </a:r>
            <a:r>
              <a:rPr lang="en-GB" sz="2000" dirty="0"/>
              <a:t> assessments (Functional Observational Battery: FOB, or Irwin test: IT)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en-GB" sz="2000" dirty="0"/>
              <a:t>the five most common adverse events (AEs) in Phase I clinical trials: headache, nausea, dizziness, fatigue/somnolence and pain.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FOB/IT did not predict the occurrence of these particular AEs in man.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Conclusions from: Assessing the predictive value of the rodent </a:t>
            </a:r>
            <a:r>
              <a:rPr lang="en-GB" sz="2000" b="1" dirty="0" err="1"/>
              <a:t>neurofunctional</a:t>
            </a:r>
            <a:r>
              <a:rPr lang="en-GB" sz="2000" b="1" dirty="0"/>
              <a:t> assessment for commonly reported adverse events in phase I clinical </a:t>
            </a:r>
            <a:r>
              <a:rPr lang="en-GB" sz="2000" b="1" dirty="0" err="1"/>
              <a:t>trials.</a:t>
            </a:r>
            <a:r>
              <a:rPr lang="en-GB" sz="2000" u="sng" dirty="0" err="1">
                <a:hlinkClick r:id="rId2" tooltip="Regulatory toxicology and pharmacology : RTP."/>
              </a:rPr>
              <a:t>Regul</a:t>
            </a:r>
            <a:r>
              <a:rPr lang="en-GB" sz="2000" u="sng" dirty="0">
                <a:hlinkClick r:id="rId2" tooltip="Regulatory toxicology and pharmacology : RTP."/>
              </a:rPr>
              <a:t> </a:t>
            </a:r>
            <a:r>
              <a:rPr lang="en-GB" sz="2000" u="sng" dirty="0" err="1">
                <a:hlinkClick r:id="rId2" tooltip="Regulatory toxicology and pharmacology : RTP."/>
              </a:rPr>
              <a:t>Toxicol</a:t>
            </a:r>
            <a:r>
              <a:rPr lang="en-GB" sz="2000" u="sng" dirty="0">
                <a:hlinkClick r:id="rId2" tooltip="Regulatory toxicology and pharmacology : RTP."/>
              </a:rPr>
              <a:t> </a:t>
            </a:r>
            <a:r>
              <a:rPr lang="en-GB" sz="2000" u="sng" dirty="0" err="1">
                <a:hlinkClick r:id="rId2" tooltip="Regulatory toxicology and pharmacology : RTP."/>
              </a:rPr>
              <a:t>Pharmacol</a:t>
            </a:r>
            <a:r>
              <a:rPr lang="en-GB" sz="2000" u="sng" dirty="0">
                <a:hlinkClick r:id="rId2" tooltip="Regulatory toxicology and pharmacology : RTP."/>
              </a:rPr>
              <a:t>.</a:t>
            </a:r>
            <a:r>
              <a:rPr lang="en-GB" sz="2000" dirty="0"/>
              <a:t> 2016, 80:348-57.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0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073" y="5909013"/>
            <a:ext cx="81248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/>
              <a:t>From: WITHDRAWN—a resource for withdrawn and discontinued drugs</a:t>
            </a:r>
            <a:r>
              <a:rPr lang="en-GB" sz="2000" dirty="0"/>
              <a:t> </a:t>
            </a:r>
            <a:endParaRPr lang="en-GB" sz="2000" b="1" dirty="0"/>
          </a:p>
          <a:p>
            <a:pPr fontAlgn="base"/>
            <a:r>
              <a:rPr lang="en-GB" b="1" u="sng" dirty="0">
                <a:solidFill>
                  <a:srgbClr val="0033CC"/>
                </a:solidFill>
              </a:rPr>
              <a:t>Nucleic Acids Research 2016, </a:t>
            </a:r>
            <a:r>
              <a:rPr lang="en-GB" dirty="0">
                <a:solidFill>
                  <a:srgbClr val="0033CC"/>
                </a:solidFill>
              </a:rPr>
              <a:t>44, Issue D1, D1080–D1086</a:t>
            </a:r>
            <a:r>
              <a:rPr lang="en-GB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23" y="1417638"/>
            <a:ext cx="290512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 database of 578 withdrawn or discontinued drugs, their structures, important </a:t>
            </a:r>
            <a:r>
              <a:rPr lang="en-GB" sz="2000" dirty="0" err="1"/>
              <a:t>physico</a:t>
            </a:r>
            <a:r>
              <a:rPr lang="en-GB" sz="2000" dirty="0"/>
              <a:t>-chemical properties, protein targets and relevant </a:t>
            </a:r>
            <a:r>
              <a:rPr lang="en-GB" sz="2000" dirty="0" err="1"/>
              <a:t>signaling</a:t>
            </a:r>
            <a:r>
              <a:rPr lang="en-GB" sz="2000" dirty="0"/>
              <a:t> pathways.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Safety issues were the main reason for withdrawal of </a:t>
            </a:r>
            <a:r>
              <a:rPr lang="en-GB" sz="2000" dirty="0" err="1"/>
              <a:t>approx</a:t>
            </a:r>
            <a:r>
              <a:rPr lang="en-GB" sz="2000" dirty="0"/>
              <a:t> 50% of the drugs. 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914650" y="3143250"/>
            <a:ext cx="447671" cy="2095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1693743"/>
            <a:ext cx="5162552" cy="404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Animal studies do not predict human neurotoxicity of drugs</a:t>
            </a:r>
          </a:p>
        </p:txBody>
      </p:sp>
    </p:spTree>
    <p:extLst>
      <p:ext uri="{BB962C8B-B14F-4D97-AF65-F5344CB8AC3E}">
        <p14:creationId xmlns:p14="http://schemas.microsoft.com/office/powerpoint/2010/main" val="35738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r>
              <a:rPr lang="en-GB" i="1" dirty="0"/>
              <a:t>In vitro </a:t>
            </a:r>
            <a:r>
              <a:rPr lang="en-GB" dirty="0"/>
              <a:t>human neural cell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729556"/>
            <a:ext cx="8334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2000" i="1" dirty="0"/>
              <a:t>From: In vitro</a:t>
            </a:r>
            <a:r>
              <a:rPr lang="en-GB" sz="2000" dirty="0"/>
              <a:t> Models for Seizure-Liability Testing Using Induced Pluripotent Stem Cells </a:t>
            </a:r>
            <a:r>
              <a:rPr lang="en-GB" dirty="0">
                <a:hlinkClick r:id="rId2"/>
              </a:rPr>
              <a:t>Front </a:t>
            </a:r>
            <a:r>
              <a:rPr lang="en-GB" dirty="0" err="1">
                <a:hlinkClick r:id="rId2"/>
              </a:rPr>
              <a:t>Neurosci</a:t>
            </a:r>
            <a:r>
              <a:rPr lang="en-GB" dirty="0"/>
              <a:t>. 2018; 12: 590.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99015"/>
            <a:ext cx="470852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6699" y="1816856"/>
            <a:ext cx="365442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hlinkClick r:id="rId4"/>
              </a:rPr>
              <a:t>FIGURE 3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GB" sz="1600" dirty="0"/>
              <a:t>Development of a three-dimensional (3D) neural organoid from IPSCs.</a:t>
            </a:r>
          </a:p>
          <a:p>
            <a:pPr>
              <a:spcBef>
                <a:spcPts val="600"/>
              </a:spcBef>
            </a:pPr>
            <a:r>
              <a:rPr lang="en-GB" sz="1600" b="1" dirty="0"/>
              <a:t>(A)</a:t>
            </a:r>
            <a:r>
              <a:rPr lang="en-GB" sz="1600" dirty="0"/>
              <a:t> IPSCs can be spontaneously differentiated within 3D aggregates.</a:t>
            </a:r>
          </a:p>
          <a:p>
            <a:pPr>
              <a:spcBef>
                <a:spcPts val="600"/>
              </a:spcBef>
            </a:pPr>
            <a:r>
              <a:rPr lang="en-GB" sz="1600" b="1" dirty="0"/>
              <a:t>(B)</a:t>
            </a:r>
            <a:r>
              <a:rPr lang="en-GB" sz="1600" dirty="0"/>
              <a:t> 3D aggregates can be further cultured in 3D to develop a neural organoid. These neural organoids recapitulate the developmental processes and structural hierarchy seen in the developing brain. </a:t>
            </a:r>
          </a:p>
          <a:p>
            <a:pPr>
              <a:spcBef>
                <a:spcPts val="600"/>
              </a:spcBef>
            </a:pPr>
            <a:r>
              <a:rPr lang="en-GB" sz="1600" b="1" dirty="0"/>
              <a:t>(C)</a:t>
            </a:r>
            <a:r>
              <a:rPr lang="en-GB" sz="1600" dirty="0"/>
              <a:t> Section of the laminated structure formed within the neural organoid.</a:t>
            </a:r>
          </a:p>
        </p:txBody>
      </p:sp>
    </p:spTree>
    <p:extLst>
      <p:ext uri="{BB962C8B-B14F-4D97-AF65-F5344CB8AC3E}">
        <p14:creationId xmlns:p14="http://schemas.microsoft.com/office/powerpoint/2010/main" val="372448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Where we need to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400" dirty="0"/>
              <a:t>Human relevant non-animal methods enable: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accurate and effective investigation of human diseases and human toxicities</a:t>
            </a:r>
          </a:p>
          <a:p>
            <a:pPr lvl="1">
              <a:spcBef>
                <a:spcPts val="1800"/>
              </a:spcBef>
            </a:pPr>
            <a:r>
              <a:rPr lang="en-GB" sz="2400" dirty="0"/>
              <a:t>reliable decision making within industries developing new treatments for diseases, plus regulatory agencies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Regulatory guidelines require use of human-relevant methods, not animal procedures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Scientific researchers and funding agencies focus on use and optimisation of human relevant methods</a:t>
            </a:r>
          </a:p>
        </p:txBody>
      </p:sp>
    </p:spTree>
    <p:extLst>
      <p:ext uri="{BB962C8B-B14F-4D97-AF65-F5344CB8AC3E}">
        <p14:creationId xmlns:p14="http://schemas.microsoft.com/office/powerpoint/2010/main" val="137265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Obstacles hindering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2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GB" sz="2800" dirty="0"/>
              <a:t>Much of our current understanding of </a:t>
            </a:r>
            <a:r>
              <a:rPr lang="en-GB" sz="2800" i="1" dirty="0"/>
              <a:t>in vivo </a:t>
            </a:r>
            <a:r>
              <a:rPr lang="en-GB" sz="2800" dirty="0"/>
              <a:t>biology and physiology came from </a:t>
            </a:r>
            <a:r>
              <a:rPr lang="en-GB" sz="2800" i="1" dirty="0"/>
              <a:t>in vivo </a:t>
            </a:r>
            <a:r>
              <a:rPr lang="en-GB" sz="2800" dirty="0"/>
              <a:t>investigations undertaken in animals and humans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Human diseases and toxicities are complex – there is a lot we still don’t know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Which </a:t>
            </a:r>
            <a:r>
              <a:rPr lang="en-GB" sz="2800" i="1" dirty="0"/>
              <a:t>in vitro </a:t>
            </a:r>
            <a:r>
              <a:rPr lang="en-GB" sz="2800" dirty="0"/>
              <a:t>models, how to use them?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Many scientists are quite conservative – “we know what we know”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Regulatory agencies need to be risk-averse</a:t>
            </a:r>
          </a:p>
          <a:p>
            <a:pPr>
              <a:spcBef>
                <a:spcPts val="1800"/>
              </a:spcBef>
            </a:pPr>
            <a:r>
              <a:rPr lang="en-GB" sz="2900" dirty="0">
                <a:cs typeface="Arial" charset="0"/>
              </a:rPr>
              <a:t>It’s usually much easier to criticise than to innovate.</a:t>
            </a:r>
          </a:p>
        </p:txBody>
      </p:sp>
    </p:spTree>
    <p:extLst>
      <p:ext uri="{BB962C8B-B14F-4D97-AF65-F5344CB8AC3E}">
        <p14:creationId xmlns:p14="http://schemas.microsoft.com/office/powerpoint/2010/main" val="126056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Many possible </a:t>
            </a:r>
            <a:r>
              <a:rPr lang="en-GB" i="1" dirty="0"/>
              <a:t>in vitro </a:t>
            </a:r>
            <a:r>
              <a:rPr lang="en-GB" dirty="0"/>
              <a:t>models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557988"/>
            <a:ext cx="7540226" cy="42319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b="1" dirty="0">
                <a:solidFill>
                  <a:schemeClr val="tx1"/>
                </a:solidFill>
              </a:rPr>
              <a:t>Simple</a:t>
            </a: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/>
          </a:p>
          <a:p>
            <a:pPr marL="0" indent="0" algn="just">
              <a:buNone/>
            </a:pPr>
            <a:endParaRPr lang="en-GB" sz="2000" b="1" dirty="0"/>
          </a:p>
          <a:p>
            <a:pPr marL="0" indent="0" algn="just">
              <a:buNone/>
            </a:pPr>
            <a:r>
              <a:rPr lang="en-GB" sz="2000" b="1" dirty="0">
                <a:solidFill>
                  <a:schemeClr val="tx1"/>
                </a:solidFill>
              </a:rPr>
              <a:t>Intermediate</a:t>
            </a: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sz="2000" b="1" dirty="0">
                <a:solidFill>
                  <a:schemeClr val="tx1"/>
                </a:solidFill>
              </a:rPr>
              <a:t>Complex</a:t>
            </a: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encrypted-tbn3.gstatic.com/images?q=tbn:ANd9GcRBaiIKYGjEnznJ_QwJtpqW0gJb-n12jcjOK47_m1pOyt41mzx_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32" y="5192115"/>
            <a:ext cx="2351820" cy="13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55787" y="1704790"/>
            <a:ext cx="4528603" cy="1323854"/>
            <a:chOff x="2013554" y="1476819"/>
            <a:chExt cx="4528603" cy="1323854"/>
          </a:xfrm>
        </p:grpSpPr>
        <p:pic>
          <p:nvPicPr>
            <p:cNvPr id="7" name="Picture 6" descr="http://www.made-in-china.com/image/2f0j00dCLaFpKzrDosM/96-Well-Cell-Culture-Plat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749" y="1487304"/>
              <a:ext cx="1445146" cy="96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13554" y="2492896"/>
              <a:ext cx="21435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Cultured liver cell lines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0000" t="33225"/>
            <a:stretch/>
          </p:blipFill>
          <p:spPr bwMode="auto">
            <a:xfrm>
              <a:off x="4853117" y="1476819"/>
              <a:ext cx="1432561" cy="94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716016" y="2492896"/>
              <a:ext cx="1826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Membrane vesicles</a:t>
              </a:r>
            </a:p>
          </p:txBody>
        </p:sp>
      </p:grpSp>
      <p:pic>
        <p:nvPicPr>
          <p:cNvPr id="11" name="Picture 2" descr="http://www.insphero.com/images/HepG2-Liver-microtissue-spheroi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79363"/>
            <a:ext cx="1791553" cy="11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hepregen.com/images/applications/kupffer-Applications-fig1-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37"/>
          <a:stretch/>
        </p:blipFill>
        <p:spPr bwMode="auto">
          <a:xfrm>
            <a:off x="2148823" y="3352486"/>
            <a:ext cx="1620184" cy="16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sosceles Triangle 12"/>
          <p:cNvSpPr/>
          <p:nvPr/>
        </p:nvSpPr>
        <p:spPr>
          <a:xfrm>
            <a:off x="6084168" y="1981185"/>
            <a:ext cx="1463161" cy="4412783"/>
          </a:xfrm>
          <a:prstGeom prst="triangle">
            <a:avLst>
              <a:gd name="adj" fmla="val 51786"/>
            </a:avLst>
          </a:prstGeom>
          <a:solidFill>
            <a:schemeClr val="bg1">
              <a:lumMod val="95000"/>
              <a:alpha val="4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504861" y="1515220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4226" y="2924944"/>
            <a:ext cx="1259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/>
              <a:t>Complexity</a:t>
            </a:r>
          </a:p>
          <a:p>
            <a:pPr algn="ctr"/>
            <a:endParaRPr lang="en-GB" b="1" i="1" dirty="0"/>
          </a:p>
          <a:p>
            <a:pPr algn="ctr"/>
            <a:r>
              <a:rPr lang="en-GB" b="1" i="1" dirty="0"/>
              <a:t>Cost</a:t>
            </a:r>
          </a:p>
        </p:txBody>
      </p:sp>
      <p:sp>
        <p:nvSpPr>
          <p:cNvPr id="16" name="Isosceles Triangle 15"/>
          <p:cNvSpPr/>
          <p:nvPr/>
        </p:nvSpPr>
        <p:spPr>
          <a:xfrm flipV="1">
            <a:off x="7740352" y="1981184"/>
            <a:ext cx="1209447" cy="4412783"/>
          </a:xfrm>
          <a:prstGeom prst="triangle">
            <a:avLst>
              <a:gd name="adj" fmla="val 46099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974099" y="150473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High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8468" y="2924944"/>
            <a:ext cx="1600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Volume</a:t>
            </a:r>
          </a:p>
          <a:p>
            <a:pPr algn="ctr"/>
            <a:endParaRPr lang="en-GB" b="1" i="1" dirty="0"/>
          </a:p>
          <a:p>
            <a:pPr algn="ctr"/>
            <a:r>
              <a:rPr lang="en-GB" b="1" i="1" dirty="0"/>
              <a:t>Turnaround time</a:t>
            </a:r>
          </a:p>
          <a:p>
            <a:pPr algn="ctr"/>
            <a:endParaRPr lang="en-GB" b="1" i="1" dirty="0"/>
          </a:p>
          <a:p>
            <a:pPr algn="ctr"/>
            <a:endParaRPr lang="en-GB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67523" y="6365493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4781" y="6365493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Low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3413" y="6458134"/>
            <a:ext cx="1335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Bioreactors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4899" y="6458133"/>
            <a:ext cx="114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Spheroids</a:t>
            </a:r>
          </a:p>
        </p:txBody>
      </p:sp>
    </p:spTree>
    <p:extLst>
      <p:ext uri="{BB962C8B-B14F-4D97-AF65-F5344CB8AC3E}">
        <p14:creationId xmlns:p14="http://schemas.microsoft.com/office/powerpoint/2010/main" val="801946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1737</Words>
  <Application>Microsoft Office PowerPoint</Application>
  <PresentationFormat>On-screen Show (4:3)</PresentationFormat>
  <Paragraphs>290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think-cell Folie</vt:lpstr>
      <vt:lpstr>Overcoming obstacles to human relevant science</vt:lpstr>
      <vt:lpstr>Outline of presentation</vt:lpstr>
      <vt:lpstr>Where we are right now</vt:lpstr>
      <vt:lpstr>Animal studies do not predict human CNS effects of drugs</vt:lpstr>
      <vt:lpstr>PowerPoint Presentation</vt:lpstr>
      <vt:lpstr>In vitro human neural cell models</vt:lpstr>
      <vt:lpstr>Where we need to be</vt:lpstr>
      <vt:lpstr>Obstacles hindering change</vt:lpstr>
      <vt:lpstr>Many possible in vitro models</vt:lpstr>
      <vt:lpstr>PowerPoint Presentation</vt:lpstr>
      <vt:lpstr>How can we overcome the obstacles?</vt:lpstr>
      <vt:lpstr>How drugs cause liver toxicity</vt:lpstr>
      <vt:lpstr>Multiple liver toxicity mechanisms require multiple in vitro assays</vt:lpstr>
      <vt:lpstr> </vt:lpstr>
      <vt:lpstr>PowerPoint Presentation</vt:lpstr>
      <vt:lpstr>Endothelin receptor antagonists</vt:lpstr>
      <vt:lpstr>PowerPoint Presentation</vt:lpstr>
      <vt:lpstr>Lessons learned from our in vitro liver toxicity studies</vt:lpstr>
      <vt:lpstr>PowerPoint Presentation</vt:lpstr>
      <vt:lpstr>Pharmacokinetic Exposure Modelling</vt:lpstr>
      <vt:lpstr>From: Clin Pharmacol Ther (2014) 96(5):589-598</vt:lpstr>
      <vt:lpstr>How can we overcome the obstacles?</vt:lpstr>
      <vt:lpstr>The future: Adverse Outcome Pathways</vt:lpstr>
      <vt:lpstr>Novel blood organ toxicity biomarkers</vt:lpstr>
      <vt:lpstr>TRanslational Imaging in Drug  SafeTy AssessmeNt</vt:lpstr>
      <vt:lpstr>Overall TRISTAN Scope</vt:lpstr>
      <vt:lpstr>How can we overcome the obstacles?</vt:lpstr>
      <vt:lpstr>Safer Medicines Trust</vt:lpstr>
      <vt:lpstr>Evidence Based Toxicology Collaboration (EBTC)</vt:lpstr>
      <vt:lpstr>Alliance for Human Relevant Science</vt:lpstr>
      <vt:lpstr>Conclusions</vt:lpstr>
      <vt:lpstr>PowerPoint Presentation</vt:lpstr>
    </vt:vector>
  </TitlesOfParts>
  <Company>Safermedicines.org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Archibald</dc:creator>
  <cp:lastModifiedBy>Gerry</cp:lastModifiedBy>
  <cp:revision>68</cp:revision>
  <dcterms:created xsi:type="dcterms:W3CDTF">2016-09-29T10:57:22Z</dcterms:created>
  <dcterms:modified xsi:type="dcterms:W3CDTF">2018-10-29T18:36:16Z</dcterms:modified>
</cp:coreProperties>
</file>