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39"/>
  </p:notesMasterIdLst>
  <p:sldIdLst>
    <p:sldId id="256" r:id="rId2"/>
    <p:sldId id="402" r:id="rId3"/>
    <p:sldId id="258" r:id="rId4"/>
    <p:sldId id="403" r:id="rId5"/>
    <p:sldId id="257" r:id="rId6"/>
    <p:sldId id="351" r:id="rId7"/>
    <p:sldId id="366" r:id="rId8"/>
    <p:sldId id="260" r:id="rId9"/>
    <p:sldId id="261" r:id="rId10"/>
    <p:sldId id="363" r:id="rId11"/>
    <p:sldId id="367" r:id="rId12"/>
    <p:sldId id="399" r:id="rId13"/>
    <p:sldId id="259" r:id="rId14"/>
    <p:sldId id="372" r:id="rId15"/>
    <p:sldId id="264" r:id="rId16"/>
    <p:sldId id="267" r:id="rId17"/>
    <p:sldId id="342" r:id="rId18"/>
    <p:sldId id="373" r:id="rId19"/>
    <p:sldId id="340" r:id="rId20"/>
    <p:sldId id="410" r:id="rId21"/>
    <p:sldId id="339" r:id="rId22"/>
    <p:sldId id="294" r:id="rId23"/>
    <p:sldId id="337" r:id="rId24"/>
    <p:sldId id="387" r:id="rId25"/>
    <p:sldId id="382" r:id="rId26"/>
    <p:sldId id="405" r:id="rId27"/>
    <p:sldId id="406" r:id="rId28"/>
    <p:sldId id="407" r:id="rId29"/>
    <p:sldId id="408" r:id="rId30"/>
    <p:sldId id="386" r:id="rId31"/>
    <p:sldId id="400" r:id="rId32"/>
    <p:sldId id="377" r:id="rId33"/>
    <p:sldId id="370" r:id="rId34"/>
    <p:sldId id="391" r:id="rId35"/>
    <p:sldId id="392" r:id="rId36"/>
    <p:sldId id="401" r:id="rId37"/>
    <p:sldId id="28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47867" autoAdjust="0"/>
  </p:normalViewPr>
  <p:slideViewPr>
    <p:cSldViewPr snapToGrid="0">
      <p:cViewPr varScale="1">
        <p:scale>
          <a:sx n="32" d="100"/>
          <a:sy n="32" d="100"/>
        </p:scale>
        <p:origin x="18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0BD93-965B-4DF5-81F3-9B58BF3AFD98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2AC49C89-4F19-4032-BD69-582375770DB8}">
      <dgm:prSet phldrT="[Text]"/>
      <dgm:spPr/>
      <dgm:t>
        <a:bodyPr/>
        <a:lstStyle/>
        <a:p>
          <a:r>
            <a:rPr lang="en-GB" dirty="0"/>
            <a:t>Idea for project</a:t>
          </a:r>
        </a:p>
      </dgm:t>
    </dgm:pt>
    <dgm:pt modelId="{225D266F-9055-451B-84AF-B46D690AEDED}" type="parTrans" cxnId="{F474945D-C87C-4E64-A7EF-9377EB6F7890}">
      <dgm:prSet/>
      <dgm:spPr/>
      <dgm:t>
        <a:bodyPr/>
        <a:lstStyle/>
        <a:p>
          <a:endParaRPr lang="en-GB"/>
        </a:p>
      </dgm:t>
    </dgm:pt>
    <dgm:pt modelId="{B8926528-DA7F-4AD3-9F20-F6E9A61ACC89}" type="sibTrans" cxnId="{F474945D-C87C-4E64-A7EF-9377EB6F7890}">
      <dgm:prSet/>
      <dgm:spPr/>
      <dgm:t>
        <a:bodyPr/>
        <a:lstStyle/>
        <a:p>
          <a:endParaRPr lang="en-GB"/>
        </a:p>
      </dgm:t>
    </dgm:pt>
    <dgm:pt modelId="{DF0C54C5-43CA-4AFD-A608-95C2D558E85E}">
      <dgm:prSet phldrT="[Text]"/>
      <dgm:spPr/>
      <dgm:t>
        <a:bodyPr/>
        <a:lstStyle/>
        <a:p>
          <a:r>
            <a:rPr lang="en-GB" dirty="0"/>
            <a:t>Secure funding</a:t>
          </a:r>
        </a:p>
      </dgm:t>
    </dgm:pt>
    <dgm:pt modelId="{97E08C6D-5E46-4F6D-A9D1-A923E14BD276}" type="parTrans" cxnId="{2DBFFDC8-CCE8-492F-8FA3-85A2C3D3D3CB}">
      <dgm:prSet/>
      <dgm:spPr/>
      <dgm:t>
        <a:bodyPr/>
        <a:lstStyle/>
        <a:p>
          <a:endParaRPr lang="en-GB"/>
        </a:p>
      </dgm:t>
    </dgm:pt>
    <dgm:pt modelId="{DC694F35-4257-44FA-8A9A-94C20938D85B}" type="sibTrans" cxnId="{2DBFFDC8-CCE8-492F-8FA3-85A2C3D3D3CB}">
      <dgm:prSet/>
      <dgm:spPr/>
      <dgm:t>
        <a:bodyPr/>
        <a:lstStyle/>
        <a:p>
          <a:endParaRPr lang="en-GB"/>
        </a:p>
      </dgm:t>
    </dgm:pt>
    <dgm:pt modelId="{D83DA54B-C566-4F4F-B27E-D4301661565C}">
      <dgm:prSet phldrT="[Text]"/>
      <dgm:spPr/>
      <dgm:t>
        <a:bodyPr/>
        <a:lstStyle/>
        <a:p>
          <a:r>
            <a:rPr lang="en-GB" dirty="0"/>
            <a:t>Submit project to institutional AWERB</a:t>
          </a:r>
        </a:p>
      </dgm:t>
    </dgm:pt>
    <dgm:pt modelId="{9CA7CBF9-D474-45ED-9C9F-DAD975E9CE8E}" type="parTrans" cxnId="{7FEBB036-3783-4228-B5C2-60D67DBFB583}">
      <dgm:prSet/>
      <dgm:spPr/>
      <dgm:t>
        <a:bodyPr/>
        <a:lstStyle/>
        <a:p>
          <a:endParaRPr lang="en-GB"/>
        </a:p>
      </dgm:t>
    </dgm:pt>
    <dgm:pt modelId="{26F41E19-C215-4158-853E-A60B885A4A60}" type="sibTrans" cxnId="{7FEBB036-3783-4228-B5C2-60D67DBFB583}">
      <dgm:prSet/>
      <dgm:spPr/>
      <dgm:t>
        <a:bodyPr/>
        <a:lstStyle/>
        <a:p>
          <a:endParaRPr lang="en-GB"/>
        </a:p>
      </dgm:t>
    </dgm:pt>
    <dgm:pt modelId="{FD5838D2-0A89-4F90-8F7C-7E832A3F82B2}">
      <dgm:prSet/>
      <dgm:spPr/>
      <dgm:t>
        <a:bodyPr/>
        <a:lstStyle/>
        <a:p>
          <a:r>
            <a:rPr lang="en-GB" dirty="0"/>
            <a:t>Apply to Home Office for project licence</a:t>
          </a:r>
        </a:p>
      </dgm:t>
    </dgm:pt>
    <dgm:pt modelId="{E00A839D-31B5-4B82-B0A5-2C32F45AF9C8}" type="parTrans" cxnId="{A1AEE06E-F73B-4094-AA87-957AD949F814}">
      <dgm:prSet/>
      <dgm:spPr/>
      <dgm:t>
        <a:bodyPr/>
        <a:lstStyle/>
        <a:p>
          <a:endParaRPr lang="en-GB"/>
        </a:p>
      </dgm:t>
    </dgm:pt>
    <dgm:pt modelId="{58618285-25F8-4913-BAD9-F5EEC3695ECD}" type="sibTrans" cxnId="{A1AEE06E-F73B-4094-AA87-957AD949F814}">
      <dgm:prSet/>
      <dgm:spPr/>
      <dgm:t>
        <a:bodyPr/>
        <a:lstStyle/>
        <a:p>
          <a:endParaRPr lang="en-GB"/>
        </a:p>
      </dgm:t>
    </dgm:pt>
    <dgm:pt modelId="{28709C3C-1A8A-45DC-ACDB-FB1005A76D9A}" type="pres">
      <dgm:prSet presAssocID="{DFB0BD93-965B-4DF5-81F3-9B58BF3AFD98}" presName="Name0" presStyleCnt="0">
        <dgm:presLayoutVars>
          <dgm:dir/>
          <dgm:resizeHandles val="exact"/>
        </dgm:presLayoutVars>
      </dgm:prSet>
      <dgm:spPr/>
    </dgm:pt>
    <dgm:pt modelId="{992D73AA-66FB-4B1B-A464-67AB68B2D7B6}" type="pres">
      <dgm:prSet presAssocID="{2AC49C89-4F19-4032-BD69-582375770DB8}" presName="node" presStyleLbl="node1" presStyleIdx="0" presStyleCnt="4" custLinFactNeighborX="-2877" custLinFactNeighborY="-20931">
        <dgm:presLayoutVars>
          <dgm:bulletEnabled val="1"/>
        </dgm:presLayoutVars>
      </dgm:prSet>
      <dgm:spPr/>
    </dgm:pt>
    <dgm:pt modelId="{2896A6B3-9E8F-4D2B-8C50-A11027A72FD0}" type="pres">
      <dgm:prSet presAssocID="{B8926528-DA7F-4AD3-9F20-F6E9A61ACC89}" presName="sibTrans" presStyleLbl="sibTrans2D1" presStyleIdx="0" presStyleCnt="3"/>
      <dgm:spPr/>
    </dgm:pt>
    <dgm:pt modelId="{C3668A76-8E12-4B85-9DE9-103BF9E429FE}" type="pres">
      <dgm:prSet presAssocID="{B8926528-DA7F-4AD3-9F20-F6E9A61ACC89}" presName="connectorText" presStyleLbl="sibTrans2D1" presStyleIdx="0" presStyleCnt="3"/>
      <dgm:spPr/>
    </dgm:pt>
    <dgm:pt modelId="{561FAB83-331F-443C-BC90-63308E26A945}" type="pres">
      <dgm:prSet presAssocID="{DF0C54C5-43CA-4AFD-A608-95C2D558E85E}" presName="node" presStyleLbl="node1" presStyleIdx="1" presStyleCnt="4" custLinFactNeighborX="-2931" custLinFactNeighborY="-22830">
        <dgm:presLayoutVars>
          <dgm:bulletEnabled val="1"/>
        </dgm:presLayoutVars>
      </dgm:prSet>
      <dgm:spPr/>
    </dgm:pt>
    <dgm:pt modelId="{DFA7D55C-BDD9-47B4-B92A-BDB2BC8D4CE9}" type="pres">
      <dgm:prSet presAssocID="{DC694F35-4257-44FA-8A9A-94C20938D85B}" presName="sibTrans" presStyleLbl="sibTrans2D1" presStyleIdx="1" presStyleCnt="3"/>
      <dgm:spPr/>
    </dgm:pt>
    <dgm:pt modelId="{C7CDA966-E48D-4EBF-944B-0CCEE7D7A292}" type="pres">
      <dgm:prSet presAssocID="{DC694F35-4257-44FA-8A9A-94C20938D85B}" presName="connectorText" presStyleLbl="sibTrans2D1" presStyleIdx="1" presStyleCnt="3"/>
      <dgm:spPr/>
    </dgm:pt>
    <dgm:pt modelId="{37332EAA-6EB7-421C-8581-CD4173A28BFA}" type="pres">
      <dgm:prSet presAssocID="{D83DA54B-C566-4F4F-B27E-D4301661565C}" presName="node" presStyleLbl="node1" presStyleIdx="2" presStyleCnt="4" custLinFactNeighborX="-10216" custLinFactNeighborY="-19203">
        <dgm:presLayoutVars>
          <dgm:bulletEnabled val="1"/>
        </dgm:presLayoutVars>
      </dgm:prSet>
      <dgm:spPr/>
    </dgm:pt>
    <dgm:pt modelId="{909996E0-B772-4967-B700-67E72CF9581C}" type="pres">
      <dgm:prSet presAssocID="{26F41E19-C215-4158-853E-A60B885A4A60}" presName="sibTrans" presStyleLbl="sibTrans2D1" presStyleIdx="2" presStyleCnt="3"/>
      <dgm:spPr/>
    </dgm:pt>
    <dgm:pt modelId="{76002C21-490F-4A09-BE67-1A3B0F899628}" type="pres">
      <dgm:prSet presAssocID="{26F41E19-C215-4158-853E-A60B885A4A60}" presName="connectorText" presStyleLbl="sibTrans2D1" presStyleIdx="2" presStyleCnt="3"/>
      <dgm:spPr/>
    </dgm:pt>
    <dgm:pt modelId="{F6DFF818-333B-4058-8809-591B49825E38}" type="pres">
      <dgm:prSet presAssocID="{FD5838D2-0A89-4F90-8F7C-7E832A3F82B2}" presName="node" presStyleLbl="node1" presStyleIdx="3" presStyleCnt="4" custLinFactNeighborX="-25934" custLinFactNeighborY="-21732">
        <dgm:presLayoutVars>
          <dgm:bulletEnabled val="1"/>
        </dgm:presLayoutVars>
      </dgm:prSet>
      <dgm:spPr/>
    </dgm:pt>
  </dgm:ptLst>
  <dgm:cxnLst>
    <dgm:cxn modelId="{F00F900C-4A1D-4524-82A9-07C79A359EFC}" type="presOf" srcId="{26F41E19-C215-4158-853E-A60B885A4A60}" destId="{909996E0-B772-4967-B700-67E72CF9581C}" srcOrd="0" destOrd="0" presId="urn:microsoft.com/office/officeart/2005/8/layout/process1"/>
    <dgm:cxn modelId="{15B3A510-84DB-49B1-9A86-7B348AD10007}" type="presOf" srcId="{D83DA54B-C566-4F4F-B27E-D4301661565C}" destId="{37332EAA-6EB7-421C-8581-CD4173A28BFA}" srcOrd="0" destOrd="0" presId="urn:microsoft.com/office/officeart/2005/8/layout/process1"/>
    <dgm:cxn modelId="{7A2DEC1A-E9C7-458B-8460-55F2FCDDAD9F}" type="presOf" srcId="{FD5838D2-0A89-4F90-8F7C-7E832A3F82B2}" destId="{F6DFF818-333B-4058-8809-591B49825E38}" srcOrd="0" destOrd="0" presId="urn:microsoft.com/office/officeart/2005/8/layout/process1"/>
    <dgm:cxn modelId="{7FEBB036-3783-4228-B5C2-60D67DBFB583}" srcId="{DFB0BD93-965B-4DF5-81F3-9B58BF3AFD98}" destId="{D83DA54B-C566-4F4F-B27E-D4301661565C}" srcOrd="2" destOrd="0" parTransId="{9CA7CBF9-D474-45ED-9C9F-DAD975E9CE8E}" sibTransId="{26F41E19-C215-4158-853E-A60B885A4A60}"/>
    <dgm:cxn modelId="{7233323E-C633-491D-9253-F4AC84848100}" type="presOf" srcId="{B8926528-DA7F-4AD3-9F20-F6E9A61ACC89}" destId="{C3668A76-8E12-4B85-9DE9-103BF9E429FE}" srcOrd="1" destOrd="0" presId="urn:microsoft.com/office/officeart/2005/8/layout/process1"/>
    <dgm:cxn modelId="{F474945D-C87C-4E64-A7EF-9377EB6F7890}" srcId="{DFB0BD93-965B-4DF5-81F3-9B58BF3AFD98}" destId="{2AC49C89-4F19-4032-BD69-582375770DB8}" srcOrd="0" destOrd="0" parTransId="{225D266F-9055-451B-84AF-B46D690AEDED}" sibTransId="{B8926528-DA7F-4AD3-9F20-F6E9A61ACC89}"/>
    <dgm:cxn modelId="{E5F96344-2C05-4D4D-BDAB-A862F2FF794E}" type="presOf" srcId="{DC694F35-4257-44FA-8A9A-94C20938D85B}" destId="{DFA7D55C-BDD9-47B4-B92A-BDB2BC8D4CE9}" srcOrd="0" destOrd="0" presId="urn:microsoft.com/office/officeart/2005/8/layout/process1"/>
    <dgm:cxn modelId="{3E1F0447-3759-4F20-A009-22676481DAED}" type="presOf" srcId="{DC694F35-4257-44FA-8A9A-94C20938D85B}" destId="{C7CDA966-E48D-4EBF-944B-0CCEE7D7A292}" srcOrd="1" destOrd="0" presId="urn:microsoft.com/office/officeart/2005/8/layout/process1"/>
    <dgm:cxn modelId="{A1AEE06E-F73B-4094-AA87-957AD949F814}" srcId="{DFB0BD93-965B-4DF5-81F3-9B58BF3AFD98}" destId="{FD5838D2-0A89-4F90-8F7C-7E832A3F82B2}" srcOrd="3" destOrd="0" parTransId="{E00A839D-31B5-4B82-B0A5-2C32F45AF9C8}" sibTransId="{58618285-25F8-4913-BAD9-F5EEC3695ECD}"/>
    <dgm:cxn modelId="{23EDB590-0664-4950-B0D6-A7D196F5DE1B}" type="presOf" srcId="{DF0C54C5-43CA-4AFD-A608-95C2D558E85E}" destId="{561FAB83-331F-443C-BC90-63308E26A945}" srcOrd="0" destOrd="0" presId="urn:microsoft.com/office/officeart/2005/8/layout/process1"/>
    <dgm:cxn modelId="{92EE6992-C381-457B-A35E-F31E5889101C}" type="presOf" srcId="{2AC49C89-4F19-4032-BD69-582375770DB8}" destId="{992D73AA-66FB-4B1B-A464-67AB68B2D7B6}" srcOrd="0" destOrd="0" presId="urn:microsoft.com/office/officeart/2005/8/layout/process1"/>
    <dgm:cxn modelId="{2FF0BB99-0CA8-4EC9-87B9-8EDB616611DE}" type="presOf" srcId="{26F41E19-C215-4158-853E-A60B885A4A60}" destId="{76002C21-490F-4A09-BE67-1A3B0F899628}" srcOrd="1" destOrd="0" presId="urn:microsoft.com/office/officeart/2005/8/layout/process1"/>
    <dgm:cxn modelId="{2DBFFDC8-CCE8-492F-8FA3-85A2C3D3D3CB}" srcId="{DFB0BD93-965B-4DF5-81F3-9B58BF3AFD98}" destId="{DF0C54C5-43CA-4AFD-A608-95C2D558E85E}" srcOrd="1" destOrd="0" parTransId="{97E08C6D-5E46-4F6D-A9D1-A923E14BD276}" sibTransId="{DC694F35-4257-44FA-8A9A-94C20938D85B}"/>
    <dgm:cxn modelId="{649CB8CB-7D92-4E00-802B-2B483A0D8C8C}" type="presOf" srcId="{DFB0BD93-965B-4DF5-81F3-9B58BF3AFD98}" destId="{28709C3C-1A8A-45DC-ACDB-FB1005A76D9A}" srcOrd="0" destOrd="0" presId="urn:microsoft.com/office/officeart/2005/8/layout/process1"/>
    <dgm:cxn modelId="{A7C304E9-4672-4832-A693-B0DC1B65E443}" type="presOf" srcId="{B8926528-DA7F-4AD3-9F20-F6E9A61ACC89}" destId="{2896A6B3-9E8F-4D2B-8C50-A11027A72FD0}" srcOrd="0" destOrd="0" presId="urn:microsoft.com/office/officeart/2005/8/layout/process1"/>
    <dgm:cxn modelId="{6C225A6D-ECDC-439C-A86F-2EDA26B5EFD4}" type="presParOf" srcId="{28709C3C-1A8A-45DC-ACDB-FB1005A76D9A}" destId="{992D73AA-66FB-4B1B-A464-67AB68B2D7B6}" srcOrd="0" destOrd="0" presId="urn:microsoft.com/office/officeart/2005/8/layout/process1"/>
    <dgm:cxn modelId="{27C8B3C0-F925-44FA-B2B1-AE8B7C682AFD}" type="presParOf" srcId="{28709C3C-1A8A-45DC-ACDB-FB1005A76D9A}" destId="{2896A6B3-9E8F-4D2B-8C50-A11027A72FD0}" srcOrd="1" destOrd="0" presId="urn:microsoft.com/office/officeart/2005/8/layout/process1"/>
    <dgm:cxn modelId="{26677600-92A1-466A-B207-05758AD27E7F}" type="presParOf" srcId="{2896A6B3-9E8F-4D2B-8C50-A11027A72FD0}" destId="{C3668A76-8E12-4B85-9DE9-103BF9E429FE}" srcOrd="0" destOrd="0" presId="urn:microsoft.com/office/officeart/2005/8/layout/process1"/>
    <dgm:cxn modelId="{341BE9DE-EB8E-4F42-87B5-C8902E0224BE}" type="presParOf" srcId="{28709C3C-1A8A-45DC-ACDB-FB1005A76D9A}" destId="{561FAB83-331F-443C-BC90-63308E26A945}" srcOrd="2" destOrd="0" presId="urn:microsoft.com/office/officeart/2005/8/layout/process1"/>
    <dgm:cxn modelId="{E08B1093-A861-471E-BA54-0ADA8A7DAA0B}" type="presParOf" srcId="{28709C3C-1A8A-45DC-ACDB-FB1005A76D9A}" destId="{DFA7D55C-BDD9-47B4-B92A-BDB2BC8D4CE9}" srcOrd="3" destOrd="0" presId="urn:microsoft.com/office/officeart/2005/8/layout/process1"/>
    <dgm:cxn modelId="{B6ED7E05-099A-414C-BCB2-9B5CBCC2A9FE}" type="presParOf" srcId="{DFA7D55C-BDD9-47B4-B92A-BDB2BC8D4CE9}" destId="{C7CDA966-E48D-4EBF-944B-0CCEE7D7A292}" srcOrd="0" destOrd="0" presId="urn:microsoft.com/office/officeart/2005/8/layout/process1"/>
    <dgm:cxn modelId="{9E592C6D-6AA7-41D1-9D29-F6614128CF69}" type="presParOf" srcId="{28709C3C-1A8A-45DC-ACDB-FB1005A76D9A}" destId="{37332EAA-6EB7-421C-8581-CD4173A28BFA}" srcOrd="4" destOrd="0" presId="urn:microsoft.com/office/officeart/2005/8/layout/process1"/>
    <dgm:cxn modelId="{9305289A-00CC-48E1-9056-512A3DE1F1B6}" type="presParOf" srcId="{28709C3C-1A8A-45DC-ACDB-FB1005A76D9A}" destId="{909996E0-B772-4967-B700-67E72CF9581C}" srcOrd="5" destOrd="0" presId="urn:microsoft.com/office/officeart/2005/8/layout/process1"/>
    <dgm:cxn modelId="{C9EEB041-1FCC-4DC4-BDD0-196511B8D223}" type="presParOf" srcId="{909996E0-B772-4967-B700-67E72CF9581C}" destId="{76002C21-490F-4A09-BE67-1A3B0F899628}" srcOrd="0" destOrd="0" presId="urn:microsoft.com/office/officeart/2005/8/layout/process1"/>
    <dgm:cxn modelId="{3DB1EDE0-66BE-405D-81FF-EE038427A241}" type="presParOf" srcId="{28709C3C-1A8A-45DC-ACDB-FB1005A76D9A}" destId="{F6DFF818-333B-4058-8809-591B49825E3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D73AA-66FB-4B1B-A464-67AB68B2D7B6}">
      <dsp:nvSpPr>
        <dsp:cNvPr id="0" name=""/>
        <dsp:cNvSpPr/>
      </dsp:nvSpPr>
      <dsp:spPr>
        <a:xfrm>
          <a:off x="0" y="588748"/>
          <a:ext cx="2066206" cy="1239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Idea for project</a:t>
          </a:r>
        </a:p>
      </dsp:txBody>
      <dsp:txXfrm>
        <a:off x="36310" y="625058"/>
        <a:ext cx="1993586" cy="1167103"/>
      </dsp:txXfrm>
    </dsp:sp>
    <dsp:sp modelId="{2896A6B3-9E8F-4D2B-8C50-A11027A72FD0}">
      <dsp:nvSpPr>
        <dsp:cNvPr id="0" name=""/>
        <dsp:cNvSpPr/>
      </dsp:nvSpPr>
      <dsp:spPr>
        <a:xfrm rot="21571832">
          <a:off x="2267945" y="940530"/>
          <a:ext cx="427715" cy="512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267947" y="1043540"/>
        <a:ext cx="299401" cy="307451"/>
      </dsp:txXfrm>
    </dsp:sp>
    <dsp:sp modelId="{561FAB83-331F-443C-BC90-63308E26A945}">
      <dsp:nvSpPr>
        <dsp:cNvPr id="0" name=""/>
        <dsp:cNvSpPr/>
      </dsp:nvSpPr>
      <dsp:spPr>
        <a:xfrm>
          <a:off x="2873190" y="565206"/>
          <a:ext cx="2066206" cy="1239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2620"/>
            <a:satOff val="247"/>
            <a:lumOff val="82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Secure funding</a:t>
          </a:r>
        </a:p>
      </dsp:txBody>
      <dsp:txXfrm>
        <a:off x="2909500" y="601516"/>
        <a:ext cx="1993586" cy="1167103"/>
      </dsp:txXfrm>
    </dsp:sp>
    <dsp:sp modelId="{DFA7D55C-BDD9-47B4-B92A-BDB2BC8D4CE9}">
      <dsp:nvSpPr>
        <dsp:cNvPr id="0" name=""/>
        <dsp:cNvSpPr/>
      </dsp:nvSpPr>
      <dsp:spPr>
        <a:xfrm rot="54569">
          <a:off x="5130939" y="951523"/>
          <a:ext cx="406176" cy="512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8925"/>
            <a:satOff val="-1599"/>
            <a:lumOff val="110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130947" y="1053040"/>
        <a:ext cx="284323" cy="307451"/>
      </dsp:txXfrm>
    </dsp:sp>
    <dsp:sp modelId="{37332EAA-6EB7-421C-8581-CD4173A28BFA}">
      <dsp:nvSpPr>
        <dsp:cNvPr id="0" name=""/>
        <dsp:cNvSpPr/>
      </dsp:nvSpPr>
      <dsp:spPr>
        <a:xfrm>
          <a:off x="5705670" y="610170"/>
          <a:ext cx="2066206" cy="1239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05240"/>
            <a:satOff val="494"/>
            <a:lumOff val="165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Submit project to institutional AWERB</a:t>
          </a:r>
        </a:p>
      </dsp:txBody>
      <dsp:txXfrm>
        <a:off x="5741980" y="646480"/>
        <a:ext cx="1993586" cy="1167103"/>
      </dsp:txXfrm>
    </dsp:sp>
    <dsp:sp modelId="{909996E0-B772-4967-B700-67E72CF9581C}">
      <dsp:nvSpPr>
        <dsp:cNvPr id="0" name=""/>
        <dsp:cNvSpPr/>
      </dsp:nvSpPr>
      <dsp:spPr>
        <a:xfrm rot="21560989">
          <a:off x="7946008" y="958028"/>
          <a:ext cx="369209" cy="512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7850"/>
            <a:satOff val="-3197"/>
            <a:lumOff val="220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7946012" y="1061140"/>
        <a:ext cx="258446" cy="307451"/>
      </dsp:txXfrm>
    </dsp:sp>
    <dsp:sp modelId="{F6DFF818-333B-4058-8809-591B49825E38}">
      <dsp:nvSpPr>
        <dsp:cNvPr id="0" name=""/>
        <dsp:cNvSpPr/>
      </dsp:nvSpPr>
      <dsp:spPr>
        <a:xfrm>
          <a:off x="8468452" y="578818"/>
          <a:ext cx="2066206" cy="1239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7861"/>
            <a:satOff val="741"/>
            <a:lumOff val="248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Apply to Home Office for project licence</a:t>
          </a:r>
        </a:p>
      </dsp:txBody>
      <dsp:txXfrm>
        <a:off x="8504762" y="615128"/>
        <a:ext cx="1993586" cy="1167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698C5-4B7C-4386-A606-943FD8A21D68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4A77-0D43-43BC-B777-9253F481D1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0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88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539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39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919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13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38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77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5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9808" lvl="1" indent="-457200">
              <a:buClrTx/>
              <a:buFont typeface="Wingdings" panose="05000000000000000000" pitchFamily="2" charset="2"/>
              <a:buChar char="Ø"/>
            </a:pPr>
            <a:r>
              <a:rPr lang="en-GB" dirty="0"/>
              <a:t>2nd leading cause of death worldwide </a:t>
            </a:r>
          </a:p>
          <a:p>
            <a:pPr marL="749808" lvl="1" indent="-457200">
              <a:buClrTx/>
              <a:buFont typeface="Wingdings" panose="05000000000000000000" pitchFamily="2" charset="2"/>
              <a:buChar char="Ø"/>
            </a:pPr>
            <a:r>
              <a:rPr lang="en-GB" dirty="0"/>
              <a:t>3rd leading cause of disability worldwide</a:t>
            </a:r>
          </a:p>
          <a:p>
            <a:pPr marL="749808" lvl="1" indent="-457200">
              <a:buClrTx/>
              <a:buFont typeface="Wingdings" panose="05000000000000000000" pitchFamily="2" charset="2"/>
              <a:buChar char="Ø"/>
            </a:pPr>
            <a:endParaRPr lang="en-GB" dirty="0"/>
          </a:p>
          <a:p>
            <a:pPr marL="749808" lvl="1" indent="-457200">
              <a:buClrTx/>
              <a:buFont typeface="Wingdings" panose="05000000000000000000" pitchFamily="2" charset="2"/>
              <a:buChar char="Ø"/>
            </a:pPr>
            <a:r>
              <a:rPr lang="en-GB" dirty="0"/>
              <a:t>Economic burdens enormous: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England, Wales and Northern Ireland the total cost of health and social care for patients with acute stroke each year is estimated to be £3.6 billion - mean per patient cost £46,039</a:t>
            </a:r>
            <a:r>
              <a:rPr lang="en-GB" dirty="0"/>
              <a:t> -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 the first five years following admission)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267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9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034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195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short film focuses on organ on a chip technology and is from the Wyss Institute at Harvard, in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529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58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82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59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965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56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697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32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3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7C221-EFF3-4F8A-993D-5E9C8B6207E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3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6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90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1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01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A77-0D43-43BC-B777-9253F481D1D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87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A8DD182-02AB-4406-B38C-4418744D1749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C260F4D-8190-4C45-B7FF-DF9169415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8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182-02AB-4406-B38C-4418744D1749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0F4D-8190-4C45-B7FF-DF9169415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182-02AB-4406-B38C-4418744D1749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0F4D-8190-4C45-B7FF-DF9169415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182-02AB-4406-B38C-4418744D1749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0F4D-8190-4C45-B7FF-DF9169415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7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182-02AB-4406-B38C-4418744D1749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0F4D-8190-4C45-B7FF-DF9169415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48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182-02AB-4406-B38C-4418744D1749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0F4D-8190-4C45-B7FF-DF9169415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414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182-02AB-4406-B38C-4418744D1749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0F4D-8190-4C45-B7FF-DF9169415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9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182-02AB-4406-B38C-4418744D1749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0F4D-8190-4C45-B7FF-DF9169415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2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182-02AB-4406-B38C-4418744D1749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0F4D-8190-4C45-B7FF-DF9169415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2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182-02AB-4406-B38C-4418744D1749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C260F4D-8190-4C45-B7FF-DF9169415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39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A8DD182-02AB-4406-B38C-4418744D1749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C260F4D-8190-4C45-B7FF-DF9169415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51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A8DD182-02AB-4406-B38C-4418744D1749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C260F4D-8190-4C45-B7FF-DF9169415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4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image" Target="../media/image1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tm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g2fJ0UBj_0?feature=oembed" TargetMode="Externa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m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622D8-6432-42AD-B325-849B61F01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1054"/>
            <a:ext cx="9861804" cy="2713038"/>
          </a:xfrm>
        </p:spPr>
        <p:txBody>
          <a:bodyPr>
            <a:normAutofit/>
          </a:bodyPr>
          <a:lstStyle/>
          <a:p>
            <a:r>
              <a:rPr lang="en-GB" sz="7200" dirty="0"/>
              <a:t>Towards a new ethics of animal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88F0-3509-4D8D-B2F0-E18EC558A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13037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Pandora Pound</a:t>
            </a:r>
          </a:p>
          <a:p>
            <a:r>
              <a:rPr lang="en-GB" b="1" dirty="0"/>
              <a:t>Safer Medicines Trust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February 13</a:t>
            </a:r>
            <a:r>
              <a:rPr lang="en-GB" baseline="30000" dirty="0"/>
              <a:t>th</a:t>
            </a:r>
            <a:r>
              <a:rPr lang="en-GB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22757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69F6-5453-44A1-8F5B-250E5307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Critiques of HBA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A3355-DBF5-4184-8540-3CFBC78B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642133" cy="376618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Issue of human benefit central to justification of animal research, but difficult to prospectively assess benefit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Scientists optimistic about the potential benefits of their research when submitting applications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Implicit confidence in animal research  -  benefits are assumed </a:t>
            </a: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Evidence from AWERBs reveals that discussions focus on harms, minimal discussion of benefits for humans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E4BDE-E0F5-4C0E-9927-F51B5D80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9" y="5846762"/>
            <a:ext cx="1048604" cy="4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066D-36E5-4354-83C6-AA24E895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17" y="191756"/>
            <a:ext cx="4426870" cy="1168958"/>
          </a:xfrm>
        </p:spPr>
        <p:txBody>
          <a:bodyPr/>
          <a:lstStyle/>
          <a:p>
            <a:r>
              <a:rPr lang="en-GB" dirty="0"/>
              <a:t>Critiques of 3Rs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ACDE19-9D13-4D21-9B4E-A9121BE38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610" y="6199859"/>
            <a:ext cx="1048604" cy="466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C3260E-8736-45F3-A266-9C36DD821BB8}"/>
              </a:ext>
            </a:extLst>
          </p:cNvPr>
          <p:cNvSpPr txBox="1"/>
          <p:nvPr/>
        </p:nvSpPr>
        <p:spPr>
          <a:xfrm>
            <a:off x="280736" y="1560072"/>
            <a:ext cx="73936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/>
              <a:t>Refinement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Refinement most commonly used R in practice, yet animals continue to suffer severe harms, (van </a:t>
            </a:r>
            <a:r>
              <a:rPr lang="en-GB" sz="2000" dirty="0" err="1"/>
              <a:t>Luijk</a:t>
            </a:r>
            <a:r>
              <a:rPr lang="en-GB" sz="2000" dirty="0"/>
              <a:t> et al 2013; Balcombe et al 2013; Pound and Nicol 2018)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/>
            <a:r>
              <a:rPr lang="en-GB" sz="2000" dirty="0"/>
              <a:t>Replacement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Uptake of non-animal techniques remains low 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Until 2018, no. animals used in labs increased annually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Can lead to small, statistically underpowered studies that are inconclusive (Cressey 2015) – animals ‘wasted’ so counterproductive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B90339-414F-4E25-92A1-1D829D9A76AD}"/>
              </a:ext>
            </a:extLst>
          </p:cNvPr>
          <p:cNvSpPr/>
          <p:nvPr/>
        </p:nvSpPr>
        <p:spPr>
          <a:xfrm>
            <a:off x="7674429" y="2981762"/>
            <a:ext cx="42368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en-GB" sz="2000" dirty="0"/>
              <a:t>3Rs (Hobson-West 2009):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GB" sz="2000" dirty="0"/>
              <a:t>‘shorthand’ for ethics?– i.e. reassure that moral obligations to animals being considered? 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GB" sz="2000" dirty="0"/>
              <a:t>brings about consensus in highly contested field</a:t>
            </a:r>
          </a:p>
        </p:txBody>
      </p:sp>
      <p:pic>
        <p:nvPicPr>
          <p:cNvPr id="1026" name="Picture 2" descr="Image result for 3rs animal research">
            <a:extLst>
              <a:ext uri="{FF2B5EF4-FFF2-40B4-BE49-F238E27FC236}">
                <a16:creationId xmlns:a16="http://schemas.microsoft.com/office/drawing/2014/main" id="{997D4321-F68D-4C4B-AAE1-B0224EAB8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78" y="1135102"/>
            <a:ext cx="2538732" cy="142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08169-F51F-4A92-AF40-1E7555F2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en-GB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F0E1-9E00-4632-B139-EB953B268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96" y="2332957"/>
            <a:ext cx="9503547" cy="768590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r>
              <a:rPr lang="en-GB" sz="2800" dirty="0"/>
              <a:t>Evidence about research quality and clinical translation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86BCA-BB9A-4B41-8924-3A207A651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177" y="6214381"/>
            <a:ext cx="1019643" cy="4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4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792A-C279-415A-84A6-B33C6172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‘Animal models’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A9696B-5207-4B50-B357-4AC1DF301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1" y="2373303"/>
            <a:ext cx="6732813" cy="3298448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Animal ‘models’ - animals manipulated in various ways to make them mimic human disease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Aim is to avoid harming humans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e.g. obesity research: animal may be genetically altered, or fed high fat diet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Drugs then tested on ‘models’ and outcomes assessed</a:t>
            </a:r>
          </a:p>
        </p:txBody>
      </p:sp>
      <p:pic>
        <p:nvPicPr>
          <p:cNvPr id="6" name="Picture 2" descr="Image result for transgenic mouse">
            <a:extLst>
              <a:ext uri="{FF2B5EF4-FFF2-40B4-BE49-F238E27FC236}">
                <a16:creationId xmlns:a16="http://schemas.microsoft.com/office/drawing/2014/main" id="{197D57B3-00D9-4A53-A234-2F04E226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33" y="2373303"/>
            <a:ext cx="3295666" cy="22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E09F3F-1D36-43AA-A0E0-8692EA417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978" y="5962531"/>
            <a:ext cx="1018120" cy="457240"/>
          </a:xfrm>
          <a:prstGeom prst="rect">
            <a:avLst/>
          </a:prstGeom>
        </p:spPr>
      </p:pic>
      <p:pic>
        <p:nvPicPr>
          <p:cNvPr id="1030" name="Picture 6" descr="Image result for injecting a rat">
            <a:extLst>
              <a:ext uri="{FF2B5EF4-FFF2-40B4-BE49-F238E27FC236}">
                <a16:creationId xmlns:a16="http://schemas.microsoft.com/office/drawing/2014/main" id="{31FA1BE7-89E2-4C10-8CCF-AAB4EED6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36" y="4857363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DEC7-41A9-49C1-BEF1-5ED700E9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20" y="612366"/>
            <a:ext cx="5626390" cy="1658198"/>
          </a:xfrm>
        </p:spPr>
        <p:txBody>
          <a:bodyPr/>
          <a:lstStyle/>
          <a:p>
            <a:r>
              <a:rPr lang="en-GB" dirty="0"/>
              <a:t>Reproducibility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F8FD3-BAE8-4522-8956-44EE13C8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20" y="2408262"/>
            <a:ext cx="5164953" cy="369597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Animal research – as with other research fields – suffers from methodological problems / flaws that can render findings untrustworthy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Inadequate experimental design and other poor research practices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Issue of scientific quality inextricably bound to discussions about clinical benefit, so relevant to animal research ethics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DEC63-211B-432E-A0FC-B257CEEEF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9" y="5846762"/>
            <a:ext cx="1048604" cy="466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EE3D51-606E-419C-BF09-E99CD4A8E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94" y="612366"/>
            <a:ext cx="5485157" cy="1128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25FDF3-EAC1-442A-834C-E9E4E9F10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28" y="4079084"/>
            <a:ext cx="6347254" cy="2463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0BBCD5-C01E-4D3B-8036-A69E80754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62" y="2010022"/>
            <a:ext cx="5626389" cy="19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0FCF-2052-4BE1-856B-BDFF5F44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71" y="802456"/>
            <a:ext cx="1263370" cy="1015663"/>
          </a:xfrm>
        </p:spPr>
        <p:txBody>
          <a:bodyPr/>
          <a:lstStyle/>
          <a:p>
            <a:r>
              <a:rPr lang="en-GB" dirty="0"/>
              <a:t>Bias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1EAB5-462F-4125-966D-D285F6D62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355" y="6029324"/>
            <a:ext cx="1019643" cy="4543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ADDDD9-269F-4C69-BC64-D89CDBA47A6B}"/>
              </a:ext>
            </a:extLst>
          </p:cNvPr>
          <p:cNvSpPr/>
          <p:nvPr/>
        </p:nvSpPr>
        <p:spPr>
          <a:xfrm>
            <a:off x="762001" y="2313128"/>
            <a:ext cx="10667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864"/>
            <a:r>
              <a:rPr lang="en-GB" sz="2000" dirty="0"/>
              <a:t>Systematic review evidence - few animal studies take steps to </a:t>
            </a:r>
            <a:r>
              <a:rPr lang="en-GB" sz="2000" dirty="0">
                <a:solidFill>
                  <a:srgbClr val="FF0000"/>
                </a:solidFill>
              </a:rPr>
              <a:t>minimise risk of bias</a:t>
            </a:r>
            <a:r>
              <a:rPr lang="en-GB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Random allocation to treatment/ control groups: 29%-37% (Hirst et al 2014; Henderson et al 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Allocation concealment: 0 – 15% (Henderson et al 2015; Hirst et al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Blinding: 21% - 35% (</a:t>
            </a:r>
            <a:r>
              <a:rPr lang="en-GB" sz="2000" dirty="0" err="1"/>
              <a:t>Perel</a:t>
            </a:r>
            <a:r>
              <a:rPr lang="en-GB" sz="2000" dirty="0"/>
              <a:t> et al 2007; Hirst et al 2014)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91DEC-6D82-4A0C-AA99-6A85EA687D52}"/>
              </a:ext>
            </a:extLst>
          </p:cNvPr>
          <p:cNvSpPr txBox="1"/>
          <p:nvPr/>
        </p:nvSpPr>
        <p:spPr>
          <a:xfrm>
            <a:off x="2023526" y="3900925"/>
            <a:ext cx="472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Only 0.7% of animal studies reported a </a:t>
            </a:r>
            <a:r>
              <a:rPr lang="en-GB" sz="2000" dirty="0">
                <a:solidFill>
                  <a:srgbClr val="FF0000"/>
                </a:solidFill>
              </a:rPr>
              <a:t>sample size calculation </a:t>
            </a:r>
            <a:r>
              <a:rPr lang="en-GB" sz="2000" dirty="0"/>
              <a:t>(Macleod et al 2015)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1F4DE-3A21-4C96-AC6E-36FE71E4A85B}"/>
              </a:ext>
            </a:extLst>
          </p:cNvPr>
          <p:cNvSpPr txBox="1"/>
          <p:nvPr/>
        </p:nvSpPr>
        <p:spPr>
          <a:xfrm>
            <a:off x="7805354" y="3903674"/>
            <a:ext cx="3451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Failure to control for </a:t>
            </a:r>
            <a:r>
              <a:rPr lang="en-GB" sz="2000" dirty="0">
                <a:solidFill>
                  <a:srgbClr val="FF0000"/>
                </a:solidFill>
              </a:rPr>
              <a:t>confounding variables</a:t>
            </a:r>
            <a:r>
              <a:rPr lang="en-GB" sz="2000" dirty="0"/>
              <a:t>, e.g. animal strain, sex, age/ diet, bedding, housing, method of dose administration, animal stress etc.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E7AFF2-4C47-4251-A237-BE083602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4873170"/>
            <a:ext cx="6430021" cy="1743308"/>
          </a:xfrm>
        </p:spPr>
        <p:txBody>
          <a:bodyPr>
            <a:normAutofit lnSpcReduction="10000"/>
          </a:bodyPr>
          <a:lstStyle/>
          <a:p>
            <a:pPr marL="4572" lvl="1" indent="0">
              <a:buNone/>
            </a:pPr>
            <a:r>
              <a:rPr lang="en-GB" sz="2000" dirty="0">
                <a:solidFill>
                  <a:srgbClr val="FF0000"/>
                </a:solidFill>
                <a:latin typeface="+mj-lt"/>
              </a:rPr>
              <a:t>Reporting biases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Loss of animals from a study (e.g. through death) frequently poorly reported (Holman 2016)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Analyses with the ‘best’ results selected for publication (e.g. Cohen 2018)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Non publication of negative studies (</a:t>
            </a:r>
            <a:r>
              <a:rPr lang="en-GB" sz="2000" dirty="0" err="1">
                <a:latin typeface="+mj-lt"/>
              </a:rPr>
              <a:t>Sena</a:t>
            </a:r>
            <a:r>
              <a:rPr lang="en-GB" sz="2000" dirty="0">
                <a:latin typeface="+mj-lt"/>
              </a:rPr>
              <a:t> et al 2010)</a:t>
            </a:r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8125C06-F644-4550-93BA-5FA4F5BAAA0F}"/>
              </a:ext>
            </a:extLst>
          </p:cNvPr>
          <p:cNvSpPr/>
          <p:nvPr/>
        </p:nvSpPr>
        <p:spPr>
          <a:xfrm>
            <a:off x="2181318" y="1073545"/>
            <a:ext cx="594263" cy="473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73208-38C0-49BE-B28F-8327716206C5}"/>
              </a:ext>
            </a:extLst>
          </p:cNvPr>
          <p:cNvSpPr/>
          <p:nvPr/>
        </p:nvSpPr>
        <p:spPr>
          <a:xfrm>
            <a:off x="2957374" y="880180"/>
            <a:ext cx="5161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All make animal studies appear more positive than they actually are </a:t>
            </a:r>
            <a:r>
              <a:rPr lang="en-GB" sz="2000" dirty="0"/>
              <a:t>(Scott et al 2008; </a:t>
            </a:r>
            <a:r>
              <a:rPr lang="en-GB" sz="2000" dirty="0" err="1"/>
              <a:t>Tsilidis</a:t>
            </a:r>
            <a:r>
              <a:rPr lang="en-GB" sz="2000" dirty="0"/>
              <a:t> et al 2013; </a:t>
            </a:r>
            <a:r>
              <a:rPr lang="en-GB" sz="2000" dirty="0" err="1"/>
              <a:t>Sena</a:t>
            </a:r>
            <a:r>
              <a:rPr lang="en-GB" sz="2000" dirty="0"/>
              <a:t> et al 2010; Holman et al 2016)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558D61-D5EB-4EE1-AD0A-B5762F5AD9BE}"/>
              </a:ext>
            </a:extLst>
          </p:cNvPr>
          <p:cNvSpPr/>
          <p:nvPr/>
        </p:nvSpPr>
        <p:spPr>
          <a:xfrm>
            <a:off x="8859141" y="722137"/>
            <a:ext cx="310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e.g. publication bias in stroke means benefits of animal studies overstated by one third (</a:t>
            </a:r>
            <a:r>
              <a:rPr lang="en-GB" sz="2000" dirty="0" err="1"/>
              <a:t>Sena</a:t>
            </a:r>
            <a:r>
              <a:rPr lang="en-GB" sz="2000" dirty="0"/>
              <a:t> et al 2010)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A0B015C-3C07-4D81-BCAE-650E59C17A6F}"/>
              </a:ext>
            </a:extLst>
          </p:cNvPr>
          <p:cNvSpPr/>
          <p:nvPr/>
        </p:nvSpPr>
        <p:spPr>
          <a:xfrm>
            <a:off x="8238256" y="1073544"/>
            <a:ext cx="501018" cy="473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E4A5-6BC1-42F3-91C7-31A89A4F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11" y="211800"/>
            <a:ext cx="10885469" cy="1564045"/>
          </a:xfrm>
        </p:spPr>
        <p:txBody>
          <a:bodyPr/>
          <a:lstStyle/>
          <a:p>
            <a:r>
              <a:rPr lang="en-GB" dirty="0"/>
              <a:t>Problems with representativeness of animal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180B0-3B1F-4001-8683-769AE872A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71" y="3296791"/>
            <a:ext cx="4629580" cy="1017365"/>
          </a:xfrm>
        </p:spPr>
        <p:txBody>
          <a:bodyPr>
            <a:normAutofit fontScale="92500" lnSpcReduction="10000"/>
          </a:bodyPr>
          <a:lstStyle/>
          <a:p>
            <a:pPr marL="4572" lvl="1" indent="0">
              <a:buNone/>
            </a:pPr>
            <a:r>
              <a:rPr lang="en-GB" sz="2200" dirty="0"/>
              <a:t>Most human diseases evolve over time – e.g. humans get stroke due to risk factors accumulating over lifetime, e.g. drinking, smoking, high BP</a:t>
            </a:r>
          </a:p>
          <a:p>
            <a:endParaRPr lang="en-GB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71D6D1CD-3189-4310-98AE-4F28F9596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732746"/>
            <a:ext cx="2899820" cy="14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surgery block middle cerebral artery rat">
            <a:extLst>
              <a:ext uri="{FF2B5EF4-FFF2-40B4-BE49-F238E27FC236}">
                <a16:creationId xmlns:a16="http://schemas.microsoft.com/office/drawing/2014/main" id="{302CA95C-04B0-4DCC-B770-7C65DCA74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21" y="4314156"/>
            <a:ext cx="2399461" cy="22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3B6452-ADB9-4634-B38D-96AEF122DAC9}"/>
              </a:ext>
            </a:extLst>
          </p:cNvPr>
          <p:cNvSpPr/>
          <p:nvPr/>
        </p:nvSpPr>
        <p:spPr>
          <a:xfrm>
            <a:off x="290927" y="4694218"/>
            <a:ext cx="21936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Animal models of stroke typically involve surgery to block the middle cerebral artery</a:t>
            </a:r>
          </a:p>
        </p:txBody>
      </p:sp>
      <p:pic>
        <p:nvPicPr>
          <p:cNvPr id="10" name="Picture 4" descr="Image result for old man clipart">
            <a:extLst>
              <a:ext uri="{FF2B5EF4-FFF2-40B4-BE49-F238E27FC236}">
                <a16:creationId xmlns:a16="http://schemas.microsoft.com/office/drawing/2014/main" id="{280E077B-2C76-4920-8AD3-4DE5FF06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39" y="1549173"/>
            <a:ext cx="773373" cy="136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A4537A1-D3D8-4DD1-851D-6F50706A8896}"/>
              </a:ext>
            </a:extLst>
          </p:cNvPr>
          <p:cNvSpPr/>
          <p:nvPr/>
        </p:nvSpPr>
        <p:spPr>
          <a:xfrm>
            <a:off x="5333035" y="2072044"/>
            <a:ext cx="265639" cy="317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Rat">
            <a:extLst>
              <a:ext uri="{FF2B5EF4-FFF2-40B4-BE49-F238E27FC236}">
                <a16:creationId xmlns:a16="http://schemas.microsoft.com/office/drawing/2014/main" id="{0AFA1E8B-2E63-429E-9A4F-16A0A2B67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5933" y="1924384"/>
            <a:ext cx="613281" cy="6132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EA64B2-12DE-4AE4-9D57-510341B738A6}"/>
              </a:ext>
            </a:extLst>
          </p:cNvPr>
          <p:cNvSpPr/>
          <p:nvPr/>
        </p:nvSpPr>
        <p:spPr>
          <a:xfrm>
            <a:off x="6711179" y="1201555"/>
            <a:ext cx="5480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" lvl="1" indent="0">
              <a:buNone/>
            </a:pPr>
            <a:r>
              <a:rPr lang="en-GB" sz="2000" dirty="0"/>
              <a:t>Laboratory animals typically young - many human diseases manifest in older 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DB343A-6C39-456E-8666-BA9453AA0AF9}"/>
              </a:ext>
            </a:extLst>
          </p:cNvPr>
          <p:cNvSpPr/>
          <p:nvPr/>
        </p:nvSpPr>
        <p:spPr>
          <a:xfrm>
            <a:off x="6717600" y="1897383"/>
            <a:ext cx="520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" lvl="1" indent="0">
              <a:buNone/>
            </a:pPr>
            <a:r>
              <a:rPr lang="en-GB" sz="2000" dirty="0"/>
              <a:t>Animals typically healthy - many human diseases have comorbidity</a:t>
            </a:r>
          </a:p>
        </p:txBody>
      </p:sp>
      <p:pic>
        <p:nvPicPr>
          <p:cNvPr id="5124" name="Picture 4" descr="Image result for polypharmacy">
            <a:extLst>
              <a:ext uri="{FF2B5EF4-FFF2-40B4-BE49-F238E27FC236}">
                <a16:creationId xmlns:a16="http://schemas.microsoft.com/office/drawing/2014/main" id="{534A8052-CEF1-43C6-94E1-B93D8C47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597" y="3037710"/>
            <a:ext cx="1306581" cy="8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F1F84C-BDDA-408B-889D-22805D23D47D}"/>
              </a:ext>
            </a:extLst>
          </p:cNvPr>
          <p:cNvSpPr/>
          <p:nvPr/>
        </p:nvSpPr>
        <p:spPr>
          <a:xfrm>
            <a:off x="6717600" y="2606733"/>
            <a:ext cx="5088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Animals typically given only experimental drug</a:t>
            </a:r>
          </a:p>
        </p:txBody>
      </p:sp>
      <p:pic>
        <p:nvPicPr>
          <p:cNvPr id="20" name="Picture 4" descr="Image result for animal human species differences">
            <a:extLst>
              <a:ext uri="{FF2B5EF4-FFF2-40B4-BE49-F238E27FC236}">
                <a16:creationId xmlns:a16="http://schemas.microsoft.com/office/drawing/2014/main" id="{BBA3DBDF-4347-4BCC-A112-E0EE23FB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1" y="3444839"/>
            <a:ext cx="2131272" cy="18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0B9F36-E640-4949-8973-F094281C28D7}"/>
              </a:ext>
            </a:extLst>
          </p:cNvPr>
          <p:cNvSpPr/>
          <p:nvPr/>
        </p:nvSpPr>
        <p:spPr>
          <a:xfrm>
            <a:off x="5052454" y="5962849"/>
            <a:ext cx="6995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Less useful for understanding chronic, non-communicable diseases – causes enmeshed in human lifestyles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8FC26-C857-493B-AB17-9E813CFB6555}"/>
              </a:ext>
            </a:extLst>
          </p:cNvPr>
          <p:cNvSpPr/>
          <p:nvPr/>
        </p:nvSpPr>
        <p:spPr>
          <a:xfrm>
            <a:off x="5052454" y="5262958"/>
            <a:ext cx="6995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Different diets, activity levels, microbiomes / immune systems, toxin /pathogen exposure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93D0F-BBFD-4016-AF6B-22E6258B5FA7}"/>
              </a:ext>
            </a:extLst>
          </p:cNvPr>
          <p:cNvSpPr/>
          <p:nvPr/>
        </p:nvSpPr>
        <p:spPr>
          <a:xfrm>
            <a:off x="7293823" y="3942593"/>
            <a:ext cx="4633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Evolutionary biology – mice may help re processes arising early in evolution but lineages leading to modern rodents / primates diverged 85m years ago </a:t>
            </a:r>
          </a:p>
        </p:txBody>
      </p:sp>
    </p:spTree>
    <p:extLst>
      <p:ext uri="{BB962C8B-B14F-4D97-AF65-F5344CB8AC3E}">
        <p14:creationId xmlns:p14="http://schemas.microsoft.com/office/powerpoint/2010/main" val="13383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 animBg="1"/>
      <p:bldP spid="8" grpId="0"/>
      <p:bldP spid="9" grpId="0"/>
      <p:bldP spid="14" grpId="0"/>
      <p:bldP spid="6" grpId="0"/>
      <p:bldP spid="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C283-E731-4A23-8335-2FA8B6DD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3" y="234227"/>
            <a:ext cx="5527677" cy="1658198"/>
          </a:xfrm>
        </p:spPr>
        <p:txBody>
          <a:bodyPr>
            <a:normAutofit/>
          </a:bodyPr>
          <a:lstStyle/>
          <a:p>
            <a:r>
              <a:rPr lang="en-GB" dirty="0"/>
              <a:t>Implications for clinical translation?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9087F-257D-4D09-A6A1-C723FFA0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9" y="5846762"/>
            <a:ext cx="1048604" cy="466385"/>
          </a:xfrm>
          <a:prstGeom prst="rect">
            <a:avLst/>
          </a:prstGeom>
        </p:spPr>
      </p:pic>
      <p:pic>
        <p:nvPicPr>
          <p:cNvPr id="5" name="Content Placeholder 3" descr="Rat">
            <a:extLst>
              <a:ext uri="{FF2B5EF4-FFF2-40B4-BE49-F238E27FC236}">
                <a16:creationId xmlns:a16="http://schemas.microsoft.com/office/drawing/2014/main" id="{52B05869-D8DE-44A5-9DA7-F3788203F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617" y="2990069"/>
            <a:ext cx="652377" cy="652377"/>
          </a:xfrm>
          <a:prstGeom prst="rect">
            <a:avLst/>
          </a:prstGeom>
        </p:spPr>
      </p:pic>
      <p:pic>
        <p:nvPicPr>
          <p:cNvPr id="6" name="Graphic 5" descr="Woman">
            <a:extLst>
              <a:ext uri="{FF2B5EF4-FFF2-40B4-BE49-F238E27FC236}">
                <a16:creationId xmlns:a16="http://schemas.microsoft.com/office/drawing/2014/main" id="{73426392-194D-4E6F-94E8-1AD031B51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75447" y="2144165"/>
            <a:ext cx="2003949" cy="200394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6BC4924-32D4-43F5-832E-099D7856645A}"/>
              </a:ext>
            </a:extLst>
          </p:cNvPr>
          <p:cNvSpPr/>
          <p:nvPr/>
        </p:nvSpPr>
        <p:spPr>
          <a:xfrm>
            <a:off x="2075447" y="3203517"/>
            <a:ext cx="251181" cy="22548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31702-D6D4-47CE-991B-3DE09F0CB9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54" y="671160"/>
            <a:ext cx="5268941" cy="2175780"/>
          </a:xfrm>
          <a:prstGeom prst="rect">
            <a:avLst/>
          </a:prstGeom>
        </p:spPr>
      </p:pic>
      <p:pic>
        <p:nvPicPr>
          <p:cNvPr id="6146" name="Picture 2" descr="Image result for oncolytic virus talimogene laherparepvec (T-VEC)">
            <a:extLst>
              <a:ext uri="{FF2B5EF4-FFF2-40B4-BE49-F238E27FC236}">
                <a16:creationId xmlns:a16="http://schemas.microsoft.com/office/drawing/2014/main" id="{DB9C077C-80E6-4004-89B1-53D04EC7F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81" y="4344889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87383A-8875-4F51-A9B5-29952C4F883B}"/>
              </a:ext>
            </a:extLst>
          </p:cNvPr>
          <p:cNvSpPr txBox="1"/>
          <p:nvPr/>
        </p:nvSpPr>
        <p:spPr>
          <a:xfrm>
            <a:off x="7884097" y="4506337"/>
            <a:ext cx="157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T-VEC - a treatment that uses a virus to infect and kill cancer cells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641E0-89F2-4273-B5F5-91636332F6D6}"/>
              </a:ext>
            </a:extLst>
          </p:cNvPr>
          <p:cNvSpPr/>
          <p:nvPr/>
        </p:nvSpPr>
        <p:spPr>
          <a:xfrm>
            <a:off x="6794500" y="2867818"/>
            <a:ext cx="5150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Lalu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 observed large decreases in T-VEC’s efficacy as studies moved from animals to patients, and as studies became more methodologically rigorous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7D393D-FF1C-4A91-A811-D7B16EEE8588}"/>
              </a:ext>
            </a:extLst>
          </p:cNvPr>
          <p:cNvSpPr/>
          <p:nvPr/>
        </p:nvSpPr>
        <p:spPr>
          <a:xfrm>
            <a:off x="751390" y="4699634"/>
            <a:ext cx="3610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2000" dirty="0"/>
              <a:t>Results of animal studies appear positive – but once trialled in humans, results less positive</a:t>
            </a:r>
          </a:p>
        </p:txBody>
      </p:sp>
    </p:spTree>
    <p:extLst>
      <p:ext uri="{BB962C8B-B14F-4D97-AF65-F5344CB8AC3E}">
        <p14:creationId xmlns:p14="http://schemas.microsoft.com/office/powerpoint/2010/main" val="6032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25A8-3C0B-40CF-829D-B06B90BC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710267"/>
          </a:xfrm>
        </p:spPr>
        <p:txBody>
          <a:bodyPr>
            <a:normAutofit/>
          </a:bodyPr>
          <a:lstStyle/>
          <a:p>
            <a:r>
              <a:rPr lang="en-GB" dirty="0"/>
              <a:t>Concordance between animal and human studies – SR evidence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33798A2-5160-4ACD-BB89-0C909B226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036505"/>
              </p:ext>
            </p:extLst>
          </p:nvPr>
        </p:nvGraphicFramePr>
        <p:xfrm>
          <a:off x="657224" y="2274215"/>
          <a:ext cx="10753724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025">
                  <a:extLst>
                    <a:ext uri="{9D8B030D-6E8A-4147-A177-3AD203B41FA5}">
                      <a16:colId xmlns:a16="http://schemas.microsoft.com/office/drawing/2014/main" val="48379906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39859381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926495071"/>
                    </a:ext>
                  </a:extLst>
                </a:gridCol>
                <a:gridCol w="1562099">
                  <a:extLst>
                    <a:ext uri="{9D8B030D-6E8A-4147-A177-3AD203B41FA5}">
                      <a16:colId xmlns:a16="http://schemas.microsoft.com/office/drawing/2014/main" val="3027531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Animal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Human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Concordance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8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Corticosteroids for head injury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Evidence of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Evidence of harm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009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Antifibrinolytics for bleeding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Data inconclusive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Evidence of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88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Thrombolysis for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Evidence of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(qualified) evidence of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95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Tirilazad for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Evidence of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Evidence of harm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83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Antenatal corticosteroids for neonatal respiratory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Evidence of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Evidence of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6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Bisphosphonates for osteoporosis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Evidence of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Evidence of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7643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A74258-3D9C-4E59-91A1-D7DBB30CB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389" y="6106013"/>
            <a:ext cx="1048604" cy="466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8AE4B-D6B7-4395-BEE8-FE0D90B95092}"/>
              </a:ext>
            </a:extLst>
          </p:cNvPr>
          <p:cNvSpPr txBox="1"/>
          <p:nvPr/>
        </p:nvSpPr>
        <p:spPr>
          <a:xfrm>
            <a:off x="657224" y="5984503"/>
            <a:ext cx="9937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/>
              <a:t>Perel</a:t>
            </a:r>
            <a:r>
              <a:rPr lang="en-GB" sz="1400" i="1" dirty="0"/>
              <a:t> et al. Comparison of treatment effects between animal experiments and clinical trials: systematic review. BMJ 2007;334(7586):197. </a:t>
            </a:r>
          </a:p>
        </p:txBody>
      </p:sp>
    </p:spTree>
    <p:extLst>
      <p:ext uri="{BB962C8B-B14F-4D97-AF65-F5344CB8AC3E}">
        <p14:creationId xmlns:p14="http://schemas.microsoft.com/office/powerpoint/2010/main" val="930320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C283-E731-4A23-8335-2FA8B6DD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97" y="595747"/>
            <a:ext cx="10772775" cy="1165475"/>
          </a:xfrm>
        </p:spPr>
        <p:txBody>
          <a:bodyPr/>
          <a:lstStyle/>
          <a:p>
            <a:r>
              <a:rPr lang="en-GB" dirty="0"/>
              <a:t>Low rates for market approval of drugs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9087F-257D-4D09-A6A1-C723FFA0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70" y="6262253"/>
            <a:ext cx="1048604" cy="466385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4F48BCA-5BB4-48EA-ABB2-54710A68B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71080" y="3427210"/>
            <a:ext cx="1728061" cy="2225533"/>
          </a:xfrm>
          <a:prstGeom prst="rect">
            <a:avLst/>
          </a:prstGeom>
        </p:spPr>
      </p:pic>
      <p:pic>
        <p:nvPicPr>
          <p:cNvPr id="14" name="Content Placeholder 3" descr="Rat">
            <a:extLst>
              <a:ext uri="{FF2B5EF4-FFF2-40B4-BE49-F238E27FC236}">
                <a16:creationId xmlns:a16="http://schemas.microsoft.com/office/drawing/2014/main" id="{73802C53-6717-4607-8576-E0CAD0788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2998" y="1684771"/>
            <a:ext cx="784224" cy="784224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2100011-8F37-4A2E-BA7F-9C987F651D88}"/>
              </a:ext>
            </a:extLst>
          </p:cNvPr>
          <p:cNvSpPr txBox="1">
            <a:spLocks/>
          </p:cNvSpPr>
          <p:nvPr/>
        </p:nvSpPr>
        <p:spPr>
          <a:xfrm>
            <a:off x="3095205" y="2392544"/>
            <a:ext cx="7641289" cy="2867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068" lvl="1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Positive animal studies lead to clinical trials - most unsuccessful - o</a:t>
            </a:r>
            <a:r>
              <a:rPr lang="en-GB" sz="2000" i="0" dirty="0"/>
              <a:t>nly 10% of experimental drugs make it from Phase </a:t>
            </a:r>
            <a:r>
              <a:rPr lang="en-GB" sz="2000" dirty="0"/>
              <a:t>I to </a:t>
            </a:r>
            <a:r>
              <a:rPr lang="en-GB" sz="2000" i="0" dirty="0"/>
              <a:t>approval (Thomas et al 2016)</a:t>
            </a:r>
          </a:p>
          <a:p>
            <a:pPr marL="544068" lvl="1">
              <a:buFont typeface="Arial" panose="020B0604020202020204" pitchFamily="34" charset="0"/>
              <a:buChar char="•"/>
            </a:pPr>
            <a:endParaRPr lang="en-GB" sz="2000" i="0" dirty="0"/>
          </a:p>
          <a:p>
            <a:pPr marL="544068" lvl="1">
              <a:buFont typeface="Arial" panose="020B0604020202020204" pitchFamily="34" charset="0"/>
              <a:buChar char="•"/>
            </a:pPr>
            <a:r>
              <a:rPr lang="en-GB" sz="2000" dirty="0"/>
              <a:t>Majority of failures due to inadequate efficacy and safety </a:t>
            </a:r>
          </a:p>
          <a:p>
            <a:pPr marL="544068" lvl="1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544068" lvl="1">
              <a:buFont typeface="Arial" panose="020B0604020202020204" pitchFamily="34" charset="0"/>
              <a:buChar char="•"/>
            </a:pPr>
            <a:r>
              <a:rPr lang="en-GB" sz="2000" dirty="0"/>
              <a:t>Animal studies not only cause of high drug attrition rates, but widely acknowledged to play key role due to poor ability to predict human safety / efficacy (Innovate UK 2015; MDC Report 2018)</a:t>
            </a:r>
          </a:p>
          <a:p>
            <a:pPr marL="201168" lvl="1" indent="0">
              <a:buNone/>
            </a:pPr>
            <a:endParaRPr lang="en-GB" sz="2000" dirty="0"/>
          </a:p>
          <a:p>
            <a:pPr marL="201168" lvl="1" indent="0">
              <a:buNone/>
            </a:pPr>
            <a:endParaRPr lang="en-GB" sz="2000" dirty="0"/>
          </a:p>
          <a:p>
            <a:pPr marL="201168" lvl="1" indent="0">
              <a:buNone/>
            </a:pPr>
            <a:endParaRPr lang="en-GB" sz="20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pic>
        <p:nvPicPr>
          <p:cNvPr id="17" name="Picture 2" descr="Image result for question mark clipart&quot;">
            <a:extLst>
              <a:ext uri="{FF2B5EF4-FFF2-40B4-BE49-F238E27FC236}">
                <a16:creationId xmlns:a16="http://schemas.microsoft.com/office/drawing/2014/main" id="{79D38AAB-FC35-4799-9D2B-C47DDBD6F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70" y="2910447"/>
            <a:ext cx="233680" cy="3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4CF3E5D0-872A-4F96-94CF-BFEC4FBA6FF1}"/>
              </a:ext>
            </a:extLst>
          </p:cNvPr>
          <p:cNvSpPr/>
          <p:nvPr/>
        </p:nvSpPr>
        <p:spPr>
          <a:xfrm>
            <a:off x="2018270" y="2494971"/>
            <a:ext cx="233680" cy="276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4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69F6-5453-44A1-8F5B-250E5307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3927133" cy="1658198"/>
          </a:xfrm>
        </p:spPr>
        <p:txBody>
          <a:bodyPr/>
          <a:lstStyle/>
          <a:p>
            <a:r>
              <a:rPr lang="en-GB" dirty="0"/>
              <a:t>Plan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A3355-DBF5-4184-8540-3CFBC78B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784" y="2342788"/>
            <a:ext cx="7623530" cy="2446926"/>
          </a:xfrm>
        </p:spPr>
        <p:txBody>
          <a:bodyPr>
            <a:normAutofit lnSpcReduction="10000"/>
          </a:bodyPr>
          <a:lstStyle/>
          <a:p>
            <a:pPr marL="461772" lvl="1" indent="-457200">
              <a:buFont typeface="+mj-lt"/>
              <a:buAutoNum type="arabicPeriod"/>
            </a:pPr>
            <a:r>
              <a:rPr lang="en-GB" sz="2000" dirty="0"/>
              <a:t>Ethical context and regulations</a:t>
            </a:r>
          </a:p>
          <a:p>
            <a:pPr marL="461772" lvl="1" indent="-457200">
              <a:buFont typeface="+mj-lt"/>
              <a:buAutoNum type="arabicPeriod"/>
            </a:pPr>
            <a:endParaRPr lang="en-GB" sz="2000" dirty="0"/>
          </a:p>
          <a:p>
            <a:pPr marL="461772" lvl="1" indent="-457200">
              <a:buFont typeface="+mj-lt"/>
              <a:buAutoNum type="arabicPeriod"/>
            </a:pPr>
            <a:r>
              <a:rPr lang="en-GB" sz="2000" dirty="0"/>
              <a:t>Evidence about research quality and clinical translation</a:t>
            </a:r>
          </a:p>
          <a:p>
            <a:pPr marL="461772" lvl="1" indent="-457200">
              <a:buFont typeface="+mj-lt"/>
              <a:buAutoNum type="arabicPeriod"/>
            </a:pPr>
            <a:endParaRPr lang="en-GB" sz="2000" dirty="0"/>
          </a:p>
          <a:p>
            <a:pPr marL="461772" lvl="1" indent="-457200">
              <a:buFont typeface="+mj-lt"/>
              <a:buAutoNum type="arabicPeriod"/>
            </a:pPr>
            <a:r>
              <a:rPr lang="en-GB" sz="2000" dirty="0"/>
              <a:t>Response to evidence from ethicists and others – changing scientific landscape</a:t>
            </a:r>
          </a:p>
          <a:p>
            <a:pPr marL="461772" lvl="1" indent="-457200">
              <a:buFont typeface="+mj-lt"/>
              <a:buAutoNum type="arabicPeriod"/>
            </a:pPr>
            <a:endParaRPr lang="en-GB" sz="2000" dirty="0"/>
          </a:p>
          <a:p>
            <a:pPr marL="461772" lvl="1" indent="-457200">
              <a:buFont typeface="+mj-lt"/>
              <a:buAutoNum type="arabicPeriod"/>
            </a:pPr>
            <a:r>
              <a:rPr lang="en-GB" sz="2000" dirty="0"/>
              <a:t>Going forward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E4BDE-E0F5-4C0E-9927-F51B5D80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697" y="6125274"/>
            <a:ext cx="1048604" cy="466385"/>
          </a:xfrm>
          <a:prstGeom prst="rect">
            <a:avLst/>
          </a:prstGeom>
        </p:spPr>
      </p:pic>
      <p:pic>
        <p:nvPicPr>
          <p:cNvPr id="6148" name="Picture 4" descr="Image result for road map clipart">
            <a:extLst>
              <a:ext uri="{FF2B5EF4-FFF2-40B4-BE49-F238E27FC236}">
                <a16:creationId xmlns:a16="http://schemas.microsoft.com/office/drawing/2014/main" id="{C34DAFAC-9B30-4781-9E1D-D0FDD162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4" y="3309165"/>
            <a:ext cx="3897086" cy="35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36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5064-DF21-4459-9CA8-E19FBCC6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4901095" cy="825833"/>
          </a:xfrm>
        </p:spPr>
        <p:txBody>
          <a:bodyPr/>
          <a:lstStyle/>
          <a:p>
            <a:r>
              <a:rPr lang="en-GB" dirty="0"/>
              <a:t>Unmet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C021-1115-4954-A5B9-F0FFD608A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917" y="1827948"/>
            <a:ext cx="4507508" cy="3513761"/>
          </a:xfrm>
        </p:spPr>
        <p:txBody>
          <a:bodyPr/>
          <a:lstStyle/>
          <a:p>
            <a:pPr marL="201168" lvl="1" indent="0">
              <a:buNone/>
            </a:pPr>
            <a:r>
              <a:rPr lang="en-GB" sz="2000" dirty="0"/>
              <a:t>100s of human diseases for which no cures / treatment</a:t>
            </a:r>
          </a:p>
          <a:p>
            <a:pPr marL="201168" lvl="1" indent="0">
              <a:buNone/>
            </a:pPr>
            <a:endParaRPr lang="en-GB" sz="2000" dirty="0"/>
          </a:p>
          <a:p>
            <a:pPr marL="201168" lvl="1" indent="0">
              <a:buNone/>
            </a:pPr>
            <a:r>
              <a:rPr lang="en-GB" sz="2000" b="1" dirty="0"/>
              <a:t>Leading causes death (UK)</a:t>
            </a:r>
          </a:p>
          <a:p>
            <a:pPr marL="201168" lvl="1" indent="0">
              <a:buNone/>
            </a:pPr>
            <a:r>
              <a:rPr lang="en-GB" sz="2000" dirty="0"/>
              <a:t>Cardiovascular: 6.6% drugs approved </a:t>
            </a:r>
            <a:r>
              <a:rPr lang="en-GB" sz="2000" i="1" dirty="0"/>
              <a:t>(Thomas et al 2016)</a:t>
            </a:r>
          </a:p>
          <a:p>
            <a:pPr marL="201168" lvl="1" indent="0">
              <a:buNone/>
            </a:pPr>
            <a:r>
              <a:rPr lang="en-GB" sz="2000" dirty="0"/>
              <a:t>Cancer: 5% </a:t>
            </a:r>
            <a:r>
              <a:rPr lang="en-GB" sz="2000" i="1" dirty="0"/>
              <a:t>(Hutchinson &amp; Kirk 2011; </a:t>
            </a:r>
            <a:r>
              <a:rPr lang="en-GB" sz="2000" i="1" dirty="0" err="1"/>
              <a:t>Mak</a:t>
            </a:r>
            <a:r>
              <a:rPr lang="en-GB" sz="2000" i="1" dirty="0"/>
              <a:t> et al 2014; Thomas et al 2016)</a:t>
            </a:r>
          </a:p>
          <a:p>
            <a:pPr marL="201168" lvl="1" indent="0">
              <a:buNone/>
            </a:pPr>
            <a:r>
              <a:rPr lang="en-GB" sz="2000" dirty="0" err="1"/>
              <a:t>Alzheimers</a:t>
            </a:r>
            <a:r>
              <a:rPr lang="en-GB" sz="2000" dirty="0"/>
              <a:t>: 0.4% </a:t>
            </a:r>
            <a:r>
              <a:rPr lang="en-GB" sz="2000" i="1" dirty="0"/>
              <a:t>(Cummings et al 2014; </a:t>
            </a:r>
            <a:r>
              <a:rPr lang="en-GB" sz="2000" i="1" dirty="0" err="1"/>
              <a:t>Alteri</a:t>
            </a:r>
            <a:r>
              <a:rPr lang="en-GB" sz="2000" i="1" dirty="0"/>
              <a:t> &amp; </a:t>
            </a:r>
            <a:r>
              <a:rPr lang="en-GB" sz="2000" i="1" dirty="0" err="1"/>
              <a:t>Guizzaro</a:t>
            </a:r>
            <a:r>
              <a:rPr lang="en-GB" sz="2000" i="1" dirty="0"/>
              <a:t> 2018) </a:t>
            </a:r>
          </a:p>
          <a:p>
            <a:pPr marL="201168" lvl="1" indent="0">
              <a:buNone/>
            </a:pPr>
            <a:r>
              <a:rPr lang="en-GB" sz="2000" dirty="0"/>
              <a:t>Stroke: 0.1% </a:t>
            </a:r>
            <a:r>
              <a:rPr lang="en-GB" sz="2000" i="1" dirty="0"/>
              <a:t>(Howells et al 2012)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F652C-C9E2-415D-A2C1-35327BFA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3" y="1557475"/>
            <a:ext cx="6438479" cy="3199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C4CE1E-3B6E-4ADB-8910-F0BA74AA4312}"/>
              </a:ext>
            </a:extLst>
          </p:cNvPr>
          <p:cNvSpPr/>
          <p:nvPr/>
        </p:nvSpPr>
        <p:spPr>
          <a:xfrm>
            <a:off x="527199" y="4756934"/>
            <a:ext cx="6243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Thomas DW, Burns J, Audette J, Carroll A, Dow-</a:t>
            </a:r>
            <a:r>
              <a:rPr lang="en-GB" sz="1600" i="1" dirty="0" err="1"/>
              <a:t>Hygelund</a:t>
            </a:r>
            <a:r>
              <a:rPr lang="en-GB" sz="1600" i="1" dirty="0"/>
              <a:t> C, Hay M. 2016. Clinical Development Success Rates 2006-2015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F1CF9-4DD2-4C02-ADDC-E0767A917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70" y="6262253"/>
            <a:ext cx="1048604" cy="4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8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C283-E731-4A23-8335-2FA8B6DD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3292476" cy="1658198"/>
          </a:xfrm>
        </p:spPr>
        <p:txBody>
          <a:bodyPr/>
          <a:lstStyle/>
          <a:p>
            <a:r>
              <a:rPr lang="en-GB" dirty="0"/>
              <a:t>Stroke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9087F-257D-4D09-A6A1-C723FFA0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9" y="5846762"/>
            <a:ext cx="1048604" cy="46638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4D2B61-1DCC-4A3C-95B8-6C89B9CA3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894433"/>
            <a:ext cx="8375259" cy="2164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Animal models of stroke since post WW2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e.g.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1026 potential neuroprotective drugs tested in animals – although many benefited animals, not one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found to benefit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humans 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O’Collins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et al 2006)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drugs successful in animals but increase risk of death in humans 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Diaspirin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Enlimobab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Selfotel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Tirilaza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d)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Only 0.1% of all experimental drugs clinically tested gained market approval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0A8F3B5-174C-4314-B9B9-C4C2EACF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037" y="1894433"/>
            <a:ext cx="2182738" cy="14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lteplase">
            <a:extLst>
              <a:ext uri="{FF2B5EF4-FFF2-40B4-BE49-F238E27FC236}">
                <a16:creationId xmlns:a16="http://schemas.microsoft.com/office/drawing/2014/main" id="{5F3B8449-64DE-4B0B-8A1A-854F418DE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6" y="4748907"/>
            <a:ext cx="2496324" cy="147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F62ABE-12AD-4F51-8854-8F3041C17052}"/>
              </a:ext>
            </a:extLst>
          </p:cNvPr>
          <p:cNvSpPr/>
          <p:nvPr/>
        </p:nvSpPr>
        <p:spPr>
          <a:xfrm>
            <a:off x="3653405" y="4518904"/>
            <a:ext cx="6702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Alteplase (‘clot-buster’)is only drug available for acute stroke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Alteplase went straight to clinical trials after success with heart attack, i.e. not dependent on animal studies for its development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Only 10-12% stroke patients eligible for alteplase and half of these die or remain dependent</a:t>
            </a:r>
          </a:p>
        </p:txBody>
      </p:sp>
    </p:spTree>
    <p:extLst>
      <p:ext uri="{BB962C8B-B14F-4D97-AF65-F5344CB8AC3E}">
        <p14:creationId xmlns:p14="http://schemas.microsoft.com/office/powerpoint/2010/main" val="37618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D0B5-DB2E-4BCA-923E-5753A134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20" y="690880"/>
            <a:ext cx="3760652" cy="1083491"/>
          </a:xfrm>
        </p:spPr>
        <p:txBody>
          <a:bodyPr>
            <a:normAutofit/>
          </a:bodyPr>
          <a:lstStyle/>
          <a:p>
            <a:r>
              <a:rPr lang="en-GB" dirty="0"/>
              <a:t>Unmet need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D7B4B-D49D-465C-B919-C98072FBE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44" y="2041449"/>
            <a:ext cx="6816812" cy="4090087"/>
          </a:xfrm>
        </p:spPr>
        <p:txBody>
          <a:bodyPr>
            <a:normAutofit fontScale="92500" lnSpcReduction="10000"/>
          </a:bodyPr>
          <a:lstStyle/>
          <a:p>
            <a:pPr marL="0" lvl="2" indent="0">
              <a:buNone/>
            </a:pPr>
            <a:r>
              <a:rPr lang="en-GB" sz="2400" i="0" dirty="0"/>
              <a:t>e.g. impact of stroke can be</a:t>
            </a:r>
            <a:endParaRPr lang="en-GB" sz="2400" dirty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400" i="0" dirty="0"/>
              <a:t>Physical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400" i="0" dirty="0"/>
              <a:t>Cognitive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400" i="0" dirty="0"/>
              <a:t>Psychological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400" i="0" dirty="0"/>
              <a:t>Social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400" i="0" dirty="0"/>
              <a:t>Emotional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01168" lvl="1" indent="0">
              <a:buClrTx/>
              <a:buNone/>
            </a:pPr>
            <a:r>
              <a:rPr lang="en-GB" dirty="0"/>
              <a:t>Leading cause of death/ disability worldwide</a:t>
            </a:r>
          </a:p>
          <a:p>
            <a:pPr marL="201168" lvl="1" indent="0">
              <a:buClrTx/>
              <a:buNone/>
            </a:pPr>
            <a:endParaRPr lang="en-GB" dirty="0"/>
          </a:p>
          <a:p>
            <a:pPr marL="201168" lvl="1" indent="0">
              <a:buClrTx/>
              <a:buNone/>
            </a:pPr>
            <a:r>
              <a:rPr lang="en-GB" dirty="0"/>
              <a:t>Huge economic impact</a:t>
            </a:r>
          </a:p>
          <a:p>
            <a:pPr marL="201168" lvl="1" indent="0">
              <a:buClrTx/>
              <a:buNone/>
            </a:pPr>
            <a:endParaRPr lang="en-GB" dirty="0"/>
          </a:p>
          <a:p>
            <a:pPr marL="201168" lvl="1" indent="0">
              <a:buClrTx/>
              <a:buNone/>
            </a:pPr>
            <a:r>
              <a:rPr lang="en-GB" dirty="0"/>
              <a:t>Enormous personal costs</a:t>
            </a:r>
          </a:p>
          <a:p>
            <a:pPr lvl="2"/>
            <a:endParaRPr lang="en-GB" sz="2900" dirty="0"/>
          </a:p>
          <a:p>
            <a:pPr lvl="2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DF492-2E3F-468F-8F05-2E00938B5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580" y="6131536"/>
            <a:ext cx="1194920" cy="548688"/>
          </a:xfrm>
          <a:prstGeom prst="rect">
            <a:avLst/>
          </a:prstGeom>
        </p:spPr>
      </p:pic>
      <p:pic>
        <p:nvPicPr>
          <p:cNvPr id="1032" name="Picture 8" descr="Image result for old person zimmer frame">
            <a:extLst>
              <a:ext uri="{FF2B5EF4-FFF2-40B4-BE49-F238E27FC236}">
                <a16:creationId xmlns:a16="http://schemas.microsoft.com/office/drawing/2014/main" id="{222B3669-D6DB-4205-8CAE-F78EE8DF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84" y="2191242"/>
            <a:ext cx="3579928" cy="26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86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C283-E731-4A23-8335-2FA8B6DD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animal research benefit humans?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9087F-257D-4D09-A6A1-C723FFA0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697" y="6238647"/>
            <a:ext cx="1048604" cy="46638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516F43-A84C-4B79-93A1-45643CC3C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344" y="2157731"/>
            <a:ext cx="9690353" cy="420073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Current poor quality of most animal research makes findings untrustworthy – biases make the body of animal research appear more positive than it actually is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‘Over-optimistic’ animal studies, as well as animal-human species differences, can lead to clinical trials with potential to harm humans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Most animal research aimed at developing drugs for human diseases fails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Even if animal studies were conducted perfectly, animal-human species differences would continue to make the extrapolation of findings from animals to humans unreliable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3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8B67-614B-423E-B055-B7B308B0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80443"/>
          </a:xfrm>
        </p:spPr>
        <p:txBody>
          <a:bodyPr/>
          <a:lstStyle/>
          <a:p>
            <a:r>
              <a:rPr lang="en-GB" dirty="0"/>
              <a:t>New approach methodologies (NAMs)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65B05-DE68-4AB4-AB2E-1F44C6F8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247" y="2054112"/>
            <a:ext cx="7310601" cy="3616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Advances this century in technologies and methods for studying human biology, disease and response to drugs without using animals – e.g. </a:t>
            </a:r>
            <a:r>
              <a:rPr lang="en-GB" sz="2000" i="1" dirty="0"/>
              <a:t>in vitro </a:t>
            </a:r>
            <a:r>
              <a:rPr lang="en-GB" sz="2000" dirty="0"/>
              <a:t>(tissue culture, organoids, organs-on-chips), </a:t>
            </a:r>
            <a:r>
              <a:rPr lang="en-GB" sz="2000" i="1" dirty="0"/>
              <a:t>in silico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In early stages, but promising – potentially more predictive than animals, could increase drug safety/ reduce ADRs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Excitement about potential of NAMs in some countries, e.g.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i="0" dirty="0"/>
              <a:t>Dutch government aims to replace some animal research with NAMs by 2025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i="0" dirty="0"/>
              <a:t>US EPA aims to replace research on mammals with NAMs by 2035</a:t>
            </a:r>
            <a:endParaRPr lang="en-GB" sz="1600" i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96189-53CB-4A54-BE41-020381DB4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4868628"/>
            <a:ext cx="3236746" cy="1539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09135D-F467-4ACB-A355-23EC9CF7E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152" y="6175367"/>
            <a:ext cx="1048604" cy="466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92B63-11FD-4B2F-A697-316BF4F3E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69" y="5583525"/>
            <a:ext cx="4015012" cy="848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89A1A-5843-4D06-A06E-8BF2E6D78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4" y="1993836"/>
            <a:ext cx="1726874" cy="1151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2C555A-2FFE-4A35-8163-4ABA0CA2B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743" y="3375293"/>
            <a:ext cx="2500216" cy="12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538B-5D87-4DFF-8C78-2D6C3B8B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25094"/>
          </a:xfrm>
        </p:spPr>
        <p:txBody>
          <a:bodyPr/>
          <a:lstStyle/>
          <a:p>
            <a:r>
              <a:rPr lang="en-GB" dirty="0"/>
              <a:t>Human relevant research</a:t>
            </a:r>
          </a:p>
        </p:txBody>
      </p:sp>
      <p:pic>
        <p:nvPicPr>
          <p:cNvPr id="4" name="Online Media 3" title="Introduction to Organs-on-Chips">
            <a:hlinkClick r:id="" action="ppaction://media"/>
            <a:extLst>
              <a:ext uri="{FF2B5EF4-FFF2-40B4-BE49-F238E27FC236}">
                <a16:creationId xmlns:a16="http://schemas.microsoft.com/office/drawing/2014/main" id="{B48202A9-01CB-4FCD-9090-13FAA556878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36457" y="1724627"/>
            <a:ext cx="8719085" cy="49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5168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CE59-DC23-4A88-85FA-5CF150BE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en-GB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B5FA-5B94-4113-83FF-FE8728549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6" y="2157732"/>
            <a:ext cx="10863263" cy="1031782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r>
              <a:rPr lang="en-GB" sz="2600" dirty="0"/>
              <a:t>Response to evidence from ethicists and others – changing scientific landscape</a:t>
            </a:r>
          </a:p>
          <a:p>
            <a:pPr marL="4572" lvl="1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7FECA-6387-486D-BB0C-B91A818EF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177" y="6225266"/>
            <a:ext cx="1019643" cy="4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19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B3E5-5A4D-45EC-807B-F0EBFDA8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78" y="304427"/>
            <a:ext cx="10772775" cy="1265472"/>
          </a:xfrm>
        </p:spPr>
        <p:txBody>
          <a:bodyPr>
            <a:normAutofit fontScale="90000"/>
          </a:bodyPr>
          <a:lstStyle/>
          <a:p>
            <a:r>
              <a:rPr lang="en-GB" dirty="0"/>
              <a:t>Responses to evidence – philosophers, public, animal protection organisations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DC2DDE-2E41-4278-85AA-0A181E8851FE}"/>
              </a:ext>
            </a:extLst>
          </p:cNvPr>
          <p:cNvSpPr/>
          <p:nvPr/>
        </p:nvSpPr>
        <p:spPr>
          <a:xfrm>
            <a:off x="563378" y="3650419"/>
            <a:ext cx="5607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" lvl="1" indent="0">
              <a:buFont typeface="Arial" pitchFamily="34" charset="0"/>
              <a:buNone/>
            </a:pPr>
            <a:r>
              <a:rPr lang="en-GB" sz="2000" i="1" dirty="0"/>
              <a:t>‘Since the best working hypothesis is that the human benefits of animal research are either small or unclear, we are not in a position to claim justification. If the benefits are small, they cannot outweigh large harms to animals; if they are unclear, even as to probabilities, then we do not know there to be any outweighing benefit.’ </a:t>
            </a:r>
            <a:r>
              <a:rPr lang="en-GB" sz="2000" dirty="0"/>
              <a:t>(Robert Bass 2012)</a:t>
            </a:r>
          </a:p>
        </p:txBody>
      </p:sp>
      <p:pic>
        <p:nvPicPr>
          <p:cNvPr id="1026" name="Picture 2" descr="Image result for moral philosophers">
            <a:extLst>
              <a:ext uri="{FF2B5EF4-FFF2-40B4-BE49-F238E27FC236}">
                <a16:creationId xmlns:a16="http://schemas.microsoft.com/office/drawing/2014/main" id="{2E929158-6523-4787-98B5-51F48765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1" y="1860690"/>
            <a:ext cx="2167805" cy="144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E9EF23-DC1B-43F6-A941-F554704FF5BD}"/>
              </a:ext>
            </a:extLst>
          </p:cNvPr>
          <p:cNvSpPr/>
          <p:nvPr/>
        </p:nvSpPr>
        <p:spPr>
          <a:xfrm>
            <a:off x="2969917" y="1765005"/>
            <a:ext cx="31260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An expectation of sufficient net benefit to humans must be a condition of morally responsible animal research (DeGrazia &amp; </a:t>
            </a:r>
            <a:r>
              <a:rPr lang="en-GB" sz="2000" dirty="0" err="1"/>
              <a:t>Sebo</a:t>
            </a:r>
            <a:r>
              <a:rPr lang="en-GB" sz="2000" dirty="0"/>
              <a:t> 2015)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D402F57D-24A4-4A38-8EA9-55396453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61" y="171876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37FC1A-1265-42FA-B8EB-1080517B84C4}"/>
              </a:ext>
            </a:extLst>
          </p:cNvPr>
          <p:cNvSpPr/>
          <p:nvPr/>
        </p:nvSpPr>
        <p:spPr>
          <a:xfrm>
            <a:off x="8379462" y="1906101"/>
            <a:ext cx="3560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Proportion of UK public agreeing that use of animals for medical research is important to human health has fallen - from 46% (2016) to 41% (2018)</a:t>
            </a:r>
          </a:p>
          <a:p>
            <a:r>
              <a:rPr lang="en-GB" sz="2000" i="1" dirty="0"/>
              <a:t>(Ipsos Mori 2018)</a:t>
            </a:r>
          </a:p>
        </p:txBody>
      </p:sp>
      <p:pic>
        <p:nvPicPr>
          <p:cNvPr id="1030" name="Picture 6" descr="Image result for animal protection organisations uk">
            <a:extLst>
              <a:ext uri="{FF2B5EF4-FFF2-40B4-BE49-F238E27FC236}">
                <a16:creationId xmlns:a16="http://schemas.microsoft.com/office/drawing/2014/main" id="{D4C5B705-9F1C-47E0-8312-C1C8FE24B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39" y="3952600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51AB24-4BBB-4F20-9473-169021508DF1}"/>
              </a:ext>
            </a:extLst>
          </p:cNvPr>
          <p:cNvSpPr/>
          <p:nvPr/>
        </p:nvSpPr>
        <p:spPr>
          <a:xfrm>
            <a:off x="6574317" y="5296360"/>
            <a:ext cx="4761836" cy="72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Advocate replacing animal research with human-relevant/ non-animal technologies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F83A3-5E42-45B0-A1BC-21FB1C1EB5F5}"/>
              </a:ext>
            </a:extLst>
          </p:cNvPr>
          <p:cNvSpPr txBox="1"/>
          <p:nvPr/>
        </p:nvSpPr>
        <p:spPr>
          <a:xfrm>
            <a:off x="563378" y="6151386"/>
            <a:ext cx="612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i.e. current situation </a:t>
            </a:r>
            <a:r>
              <a:rPr lang="en-GB" sz="2000" b="1" dirty="0"/>
              <a:t>not morally responsible, unethical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7630A5-A38D-406A-8D5F-5FFEF359C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0177" y="6182339"/>
            <a:ext cx="1019643" cy="4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6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D2442C-B015-4C32-B33F-59A120963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2" y="1648781"/>
            <a:ext cx="5246438" cy="295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BCD263-35C5-41C2-8D2F-308D1FE4E42A}"/>
              </a:ext>
            </a:extLst>
          </p:cNvPr>
          <p:cNvSpPr/>
          <p:nvPr/>
        </p:nvSpPr>
        <p:spPr>
          <a:xfrm>
            <a:off x="6397898" y="1693600"/>
            <a:ext cx="52571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US regulator (FDA) requested long-term dog study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Vanda challenged request, stating dog studies would not inform human safety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FDA prevented Vanda proceeding to clinical trials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Vanda filed a lawsuit against FDA, charging them with ‘arbitrary and capricious behaviour’ in requiring dog studies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0C4D6-FBC0-44E5-B34C-6A79F5CF34DD}"/>
              </a:ext>
            </a:extLst>
          </p:cNvPr>
          <p:cNvSpPr/>
          <p:nvPr/>
        </p:nvSpPr>
        <p:spPr>
          <a:xfrm>
            <a:off x="630166" y="5055057"/>
            <a:ext cx="98092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000" i="1" dirty="0"/>
              <a:t>‘</a:t>
            </a:r>
            <a:r>
              <a:rPr lang="en-GB" sz="2000" i="1" dirty="0">
                <a:solidFill>
                  <a:srgbClr val="FF0000"/>
                </a:solidFill>
              </a:rPr>
              <a:t>There is no evidence that long-term studies on dogs add any predictive value to human safety</a:t>
            </a:r>
            <a:r>
              <a:rPr lang="en-GB" sz="2000" i="1" dirty="0"/>
              <a:t>. The FDA is ignoring a large body of published scientific evidence that concludes these dog studies are uninformative. It is time to demand that the pharmaceutical industry and government regulators abandon unscientific, low-resolution animal testing and adopt modern, human-based scientific methods to advance human drug safety’.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5639C3-D7DE-42A8-8C7D-2E24E915BB70}"/>
              </a:ext>
            </a:extLst>
          </p:cNvPr>
          <p:cNvSpPr/>
          <p:nvPr/>
        </p:nvSpPr>
        <p:spPr>
          <a:xfrm>
            <a:off x="657224" y="4600741"/>
            <a:ext cx="574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b="1" dirty="0"/>
              <a:t>Dr </a:t>
            </a:r>
            <a:r>
              <a:rPr lang="en-GB" b="1" dirty="0" err="1"/>
              <a:t>Polymeropoulos</a:t>
            </a:r>
            <a:r>
              <a:rPr lang="en-GB" b="1" dirty="0"/>
              <a:t>, CEO of pharmaceutical company, Vanda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36304-DB3D-454E-A379-F31CC4DDD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733" y="6231956"/>
            <a:ext cx="1019643" cy="4543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762B0A1-2A39-403B-A49F-C60E84B7B637}"/>
              </a:ext>
            </a:extLst>
          </p:cNvPr>
          <p:cNvSpPr txBox="1">
            <a:spLocks/>
          </p:cNvSpPr>
          <p:nvPr/>
        </p:nvSpPr>
        <p:spPr>
          <a:xfrm>
            <a:off x="657224" y="499533"/>
            <a:ext cx="10903405" cy="9047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Responses to evidence – regulators</a:t>
            </a:r>
          </a:p>
        </p:txBody>
      </p:sp>
    </p:spTree>
    <p:extLst>
      <p:ext uri="{BB962C8B-B14F-4D97-AF65-F5344CB8AC3E}">
        <p14:creationId xmlns:p14="http://schemas.microsoft.com/office/powerpoint/2010/main" val="348532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1A304-1549-4A7E-B608-597ACFF68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47" y="4101504"/>
            <a:ext cx="3421363" cy="2007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4D8E5C-EBC1-4789-8761-A596B4E30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2" y="1404257"/>
            <a:ext cx="4088692" cy="2261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CCD2A1-1879-4FB6-8EB1-3F0084BD6647}"/>
              </a:ext>
            </a:extLst>
          </p:cNvPr>
          <p:cNvSpPr/>
          <p:nvPr/>
        </p:nvSpPr>
        <p:spPr>
          <a:xfrm>
            <a:off x="657224" y="1421173"/>
            <a:ext cx="6625319" cy="468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MRC 2019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long-term ambition - to fund exploration of emerging technologies, e.g. 3D tissue models and organoids (2019 Annual Delivery Plan)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recommended closure of all academic work at Mammalian Genetics Unit (Harwell Institute), stating recommendation to close site was</a:t>
            </a:r>
            <a:r>
              <a:rPr lang="en-GB" sz="2000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‘… </a:t>
            </a:r>
            <a:r>
              <a:rPr lang="en-GB" sz="2000" i="1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 reflection of the changing scientific landscape</a:t>
            </a:r>
            <a:r>
              <a:rPr lang="en-GB" sz="2000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’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000" b="1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Wellcome</a:t>
            </a:r>
            <a:r>
              <a:rPr lang="en-GB" sz="2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Trust 2019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announced closure of animal breeding facility at Sanger Institute within 3 years, stating </a:t>
            </a:r>
            <a:r>
              <a:rPr lang="en-GB" sz="2000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scientific strategy changing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and new techniques, e.g. development of tissue culture / organoids allowed possibility of reducing animal studies</a:t>
            </a:r>
            <a:endParaRPr lang="en-GB" sz="20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40CC0-1C3E-4258-88D4-E618274DE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527" y="6246599"/>
            <a:ext cx="1019643" cy="45431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DF15C70-51F2-4497-99BA-623D5BBE1326}"/>
              </a:ext>
            </a:extLst>
          </p:cNvPr>
          <p:cNvSpPr txBox="1">
            <a:spLocks/>
          </p:cNvSpPr>
          <p:nvPr/>
        </p:nvSpPr>
        <p:spPr>
          <a:xfrm>
            <a:off x="657224" y="499533"/>
            <a:ext cx="9009290" cy="9047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Responses to evidence - funders</a:t>
            </a:r>
          </a:p>
        </p:txBody>
      </p:sp>
    </p:spTree>
    <p:extLst>
      <p:ext uri="{BB962C8B-B14F-4D97-AF65-F5344CB8AC3E}">
        <p14:creationId xmlns:p14="http://schemas.microsoft.com/office/powerpoint/2010/main" val="41671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DE4EE-6501-4979-B450-837CBB91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8949113" cy="970038"/>
          </a:xfrm>
        </p:spPr>
        <p:txBody>
          <a:bodyPr>
            <a:normAutofit/>
          </a:bodyPr>
          <a:lstStyle/>
          <a:p>
            <a:r>
              <a:rPr lang="en-GB" dirty="0"/>
              <a:t>Uses of animals in research (UK)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3E370-9470-4127-9C16-36A7E9CFC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2" y="2425840"/>
            <a:ext cx="4973323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Creation/ breeding genetically altered animals (1.72m procedures)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F4853-8AFA-4B85-9176-01E6BC6B4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4513" y="2425840"/>
            <a:ext cx="4781457" cy="3767328"/>
          </a:xfrm>
        </p:spPr>
        <p:txBody>
          <a:bodyPr/>
          <a:lstStyle/>
          <a:p>
            <a:r>
              <a:rPr lang="en-GB" sz="2000" b="1" dirty="0"/>
              <a:t>Experimental procedures (1.8m procedures)</a:t>
            </a:r>
          </a:p>
          <a:p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8DA89C-DED4-4BC4-ABAD-484A13D8A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43" y="3209332"/>
            <a:ext cx="3699295" cy="2867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FB63B3-364A-470B-A727-95348E8AA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89" y="3209331"/>
            <a:ext cx="2946551" cy="2641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F99D64-6173-40E7-8CBF-E3AC27AF2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355" y="6029324"/>
            <a:ext cx="1019643" cy="454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B9D231-B121-4837-9279-7E2207C5105D}"/>
              </a:ext>
            </a:extLst>
          </p:cNvPr>
          <p:cNvSpPr txBox="1"/>
          <p:nvPr/>
        </p:nvSpPr>
        <p:spPr>
          <a:xfrm>
            <a:off x="4271196" y="1547595"/>
            <a:ext cx="292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3.52m procedures 2018</a:t>
            </a:r>
          </a:p>
        </p:txBody>
      </p:sp>
    </p:spTree>
    <p:extLst>
      <p:ext uri="{BB962C8B-B14F-4D97-AF65-F5344CB8AC3E}">
        <p14:creationId xmlns:p14="http://schemas.microsoft.com/office/powerpoint/2010/main" val="1310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7A8B-9062-4CE2-9755-A114A9ED4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395102"/>
            <a:ext cx="10772775" cy="1201676"/>
          </a:xfrm>
        </p:spPr>
        <p:txBody>
          <a:bodyPr>
            <a:normAutofit fontScale="90000"/>
          </a:bodyPr>
          <a:lstStyle/>
          <a:p>
            <a:r>
              <a:rPr lang="en-GB" dirty="0"/>
              <a:t>Responses to evidence – scientists, applied ethicists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9F1D3-11EC-445E-ADFD-B25BB3F82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152" y="6175367"/>
            <a:ext cx="1048604" cy="466385"/>
          </a:xfrm>
          <a:prstGeom prst="rect">
            <a:avLst/>
          </a:prstGeom>
        </p:spPr>
      </p:pic>
      <p:pic>
        <p:nvPicPr>
          <p:cNvPr id="7" name="Picture 2" descr="figure1">
            <a:extLst>
              <a:ext uri="{FF2B5EF4-FFF2-40B4-BE49-F238E27FC236}">
                <a16:creationId xmlns:a16="http://schemas.microsoft.com/office/drawing/2014/main" id="{7DC557E8-1411-4489-9559-3169647D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8" y="1853354"/>
            <a:ext cx="1970312" cy="17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7420BD-E2A6-45DC-BB47-D2A6D7DB9E03}"/>
              </a:ext>
            </a:extLst>
          </p:cNvPr>
          <p:cNvSpPr txBox="1">
            <a:spLocks/>
          </p:cNvSpPr>
          <p:nvPr/>
        </p:nvSpPr>
        <p:spPr>
          <a:xfrm>
            <a:off x="3624942" y="1925243"/>
            <a:ext cx="7857443" cy="1884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" lvl="1" indent="0">
              <a:buFont typeface="Arial" pitchFamily="34" charset="0"/>
              <a:buNone/>
            </a:pPr>
            <a:r>
              <a:rPr lang="en-GB" sz="2000" b="1" dirty="0"/>
              <a:t>Scientist</a:t>
            </a:r>
            <a:r>
              <a:rPr lang="en-GB" sz="2000" dirty="0"/>
              <a:t>s aim to improve quality of animal research, in hope this will improve clinical translation, i.e.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Add 3Vs (internal, external, construct Validity) to 3Rs (</a:t>
            </a:r>
            <a:r>
              <a:rPr lang="en-GB" sz="2000" dirty="0" err="1"/>
              <a:t>Sena</a:t>
            </a:r>
            <a:r>
              <a:rPr lang="en-GB" sz="2000" dirty="0"/>
              <a:t> &amp; Curry 2019)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Expand 3Rs to include Robustness, Registration and Reporting (</a:t>
            </a:r>
            <a:r>
              <a:rPr lang="en-GB" sz="2000" dirty="0" err="1"/>
              <a:t>Strech</a:t>
            </a:r>
            <a:r>
              <a:rPr lang="en-GB" sz="2000" dirty="0"/>
              <a:t> &amp; </a:t>
            </a:r>
            <a:r>
              <a:rPr lang="en-GB" sz="2000" dirty="0" err="1"/>
              <a:t>Dirnagl</a:t>
            </a:r>
            <a:r>
              <a:rPr lang="en-GB" sz="2000" dirty="0"/>
              <a:t> 2019)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DEE13C-7E07-4C20-BE72-431E3786ADFF}"/>
              </a:ext>
            </a:extLst>
          </p:cNvPr>
          <p:cNvSpPr txBox="1"/>
          <p:nvPr/>
        </p:nvSpPr>
        <p:spPr>
          <a:xfrm>
            <a:off x="1066799" y="4066576"/>
            <a:ext cx="104155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Applied ethicists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Some agree with scientists, i.e. increase likelihood of benefit by improving research design/ validity of animal studies (Kimmelman &amp; Henderson 2016; </a:t>
            </a:r>
            <a:r>
              <a:rPr lang="en-GB" sz="2000" dirty="0" err="1"/>
              <a:t>Meijboom</a:t>
            </a:r>
            <a:r>
              <a:rPr lang="en-GB" sz="2000" dirty="0"/>
              <a:t> et al 2020)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Some propose ways to improve assessment of benefits during HBA process (Kimmelman &amp; Henderson 2016)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One group proposes relaxing licensing and approval - animal research can only be expected to produce knowledge, not benefits (</a:t>
            </a:r>
            <a:r>
              <a:rPr lang="en-GB" sz="2000" dirty="0" err="1"/>
              <a:t>Eggel</a:t>
            </a:r>
            <a:r>
              <a:rPr lang="en-GB" sz="2000" dirty="0"/>
              <a:t> et al 2020) </a:t>
            </a:r>
          </a:p>
        </p:txBody>
      </p:sp>
    </p:spTree>
    <p:extLst>
      <p:ext uri="{BB962C8B-B14F-4D97-AF65-F5344CB8AC3E}">
        <p14:creationId xmlns:p14="http://schemas.microsoft.com/office/powerpoint/2010/main" val="23220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49108-53B1-4AA1-8A2C-D7BD4E4D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29D45-E44F-4F56-8A9C-C3935FCCB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Going forward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24ADC-0349-4049-80FE-309C515E8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177" y="6131308"/>
            <a:ext cx="1019643" cy="4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30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1E3D-1560-464E-A07F-AE53EBCE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4437"/>
            <a:ext cx="11649501" cy="1323439"/>
          </a:xfrm>
        </p:spPr>
        <p:txBody>
          <a:bodyPr>
            <a:normAutofit fontScale="90000"/>
          </a:bodyPr>
          <a:lstStyle/>
          <a:p>
            <a:r>
              <a:rPr lang="en-GB" dirty="0"/>
              <a:t>Ethical implications of poor quality research &amp; low rates of clinical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A115-170E-4CB3-8B0B-36839E556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173" y="1783537"/>
            <a:ext cx="3732764" cy="409219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r>
              <a:rPr lang="en-GB" sz="2000" dirty="0"/>
              <a:t>Uncertainty about clinical benefit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30D12-DAC2-45E5-84F8-32291402B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697" y="6243778"/>
            <a:ext cx="1048604" cy="46638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6C9DCE8-DFBC-45E5-94A5-E5D7B58E82CF}"/>
              </a:ext>
            </a:extLst>
          </p:cNvPr>
          <p:cNvSpPr/>
          <p:nvPr/>
        </p:nvSpPr>
        <p:spPr>
          <a:xfrm>
            <a:off x="8905937" y="1685213"/>
            <a:ext cx="605481" cy="469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8ABD9-220A-408D-A009-2533C6EF744B}"/>
              </a:ext>
            </a:extLst>
          </p:cNvPr>
          <p:cNvSpPr txBox="1"/>
          <p:nvPr/>
        </p:nvSpPr>
        <p:spPr>
          <a:xfrm>
            <a:off x="9667548" y="1729325"/>
            <a:ext cx="1594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Undermines justification for animal 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E9A5CD-C45C-40DC-8456-BF6D7AFABBF0}"/>
              </a:ext>
            </a:extLst>
          </p:cNvPr>
          <p:cNvSpPr/>
          <p:nvPr/>
        </p:nvSpPr>
        <p:spPr>
          <a:xfrm>
            <a:off x="1323512" y="1685213"/>
            <a:ext cx="2969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Poor quality animal studies produce untrustworthy findings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B7B7AEC-5382-4217-9CC5-43E89E5179FE}"/>
              </a:ext>
            </a:extLst>
          </p:cNvPr>
          <p:cNvSpPr/>
          <p:nvPr/>
        </p:nvSpPr>
        <p:spPr>
          <a:xfrm>
            <a:off x="4359817" y="3338168"/>
            <a:ext cx="615250" cy="495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E6458A-C1F4-412E-ADF7-D8730D25C035}"/>
              </a:ext>
            </a:extLst>
          </p:cNvPr>
          <p:cNvSpPr/>
          <p:nvPr/>
        </p:nvSpPr>
        <p:spPr>
          <a:xfrm>
            <a:off x="5244750" y="2287363"/>
            <a:ext cx="2894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Animals’ suffering loses moral justification because they cannot contribute to clinical benefit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78CB0A-E847-44B1-826A-4630BCB1D159}"/>
              </a:ext>
            </a:extLst>
          </p:cNvPr>
          <p:cNvSpPr/>
          <p:nvPr/>
        </p:nvSpPr>
        <p:spPr>
          <a:xfrm>
            <a:off x="1323512" y="3321142"/>
            <a:ext cx="2909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Selective reporting / negative findings not published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DF32D3-6C86-4F7F-80E3-69C006101FB7}"/>
              </a:ext>
            </a:extLst>
          </p:cNvPr>
          <p:cNvSpPr/>
          <p:nvPr/>
        </p:nvSpPr>
        <p:spPr>
          <a:xfrm>
            <a:off x="5186588" y="4013186"/>
            <a:ext cx="3140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Animal studies may be repeated unnecessarily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021CFB-E55E-44FD-B539-552D8F9AA79D}"/>
              </a:ext>
            </a:extLst>
          </p:cNvPr>
          <p:cNvSpPr txBox="1"/>
          <p:nvPr/>
        </p:nvSpPr>
        <p:spPr>
          <a:xfrm>
            <a:off x="407834" y="5175861"/>
            <a:ext cx="2074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Creates potential risk clinical trial participants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C1E39191-C503-4F91-9183-C6AA84F5101E}"/>
              </a:ext>
            </a:extLst>
          </p:cNvPr>
          <p:cNvSpPr/>
          <p:nvPr/>
        </p:nvSpPr>
        <p:spPr>
          <a:xfrm>
            <a:off x="8881687" y="4026195"/>
            <a:ext cx="605481" cy="469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8F9A610-BBB9-4854-B92F-0AF9DD552EC5}"/>
              </a:ext>
            </a:extLst>
          </p:cNvPr>
          <p:cNvSpPr/>
          <p:nvPr/>
        </p:nvSpPr>
        <p:spPr>
          <a:xfrm>
            <a:off x="8881688" y="2557164"/>
            <a:ext cx="605481" cy="469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100BE6-3E9A-4B54-B9BA-5E5F473A2B0E}"/>
              </a:ext>
            </a:extLst>
          </p:cNvPr>
          <p:cNvSpPr txBox="1"/>
          <p:nvPr/>
        </p:nvSpPr>
        <p:spPr>
          <a:xfrm>
            <a:off x="9667548" y="3961295"/>
            <a:ext cx="192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Undermines 3Rs (Reduction)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2EBA666-D5A2-4E96-95DB-EF9123EA4938}"/>
              </a:ext>
            </a:extLst>
          </p:cNvPr>
          <p:cNvSpPr/>
          <p:nvPr/>
        </p:nvSpPr>
        <p:spPr>
          <a:xfrm>
            <a:off x="4376460" y="1734813"/>
            <a:ext cx="605481" cy="469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06716FCB-4BB4-49DE-A8FA-9042A195B58E}"/>
              </a:ext>
            </a:extLst>
          </p:cNvPr>
          <p:cNvSpPr/>
          <p:nvPr/>
        </p:nvSpPr>
        <p:spPr>
          <a:xfrm>
            <a:off x="1382296" y="4336805"/>
            <a:ext cx="287311" cy="859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Bent-Up 34">
            <a:extLst>
              <a:ext uri="{FF2B5EF4-FFF2-40B4-BE49-F238E27FC236}">
                <a16:creationId xmlns:a16="http://schemas.microsoft.com/office/drawing/2014/main" id="{B2FC6532-D90F-497B-A602-FF0269EAE695}"/>
              </a:ext>
            </a:extLst>
          </p:cNvPr>
          <p:cNvSpPr/>
          <p:nvPr/>
        </p:nvSpPr>
        <p:spPr>
          <a:xfrm rot="-10800000">
            <a:off x="596799" y="2134572"/>
            <a:ext cx="568976" cy="306205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C5968C-D461-4AA6-8469-AF43EEFD2C62}"/>
              </a:ext>
            </a:extLst>
          </p:cNvPr>
          <p:cNvSpPr txBox="1"/>
          <p:nvPr/>
        </p:nvSpPr>
        <p:spPr>
          <a:xfrm>
            <a:off x="1323512" y="2819279"/>
            <a:ext cx="2780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Poor clinical translation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14D527E-2334-436F-9771-B3E38E0FE60F}"/>
              </a:ext>
            </a:extLst>
          </p:cNvPr>
          <p:cNvSpPr/>
          <p:nvPr/>
        </p:nvSpPr>
        <p:spPr>
          <a:xfrm>
            <a:off x="4359818" y="2801417"/>
            <a:ext cx="605481" cy="469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4C9ADA9-7A0D-49AB-A2DE-9C22CAAF1418}"/>
              </a:ext>
            </a:extLst>
          </p:cNvPr>
          <p:cNvSpPr/>
          <p:nvPr/>
        </p:nvSpPr>
        <p:spPr>
          <a:xfrm>
            <a:off x="4369586" y="2264666"/>
            <a:ext cx="605481" cy="469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54369CB-7439-4F7D-B02A-54EAC2C7FAFC}"/>
              </a:ext>
            </a:extLst>
          </p:cNvPr>
          <p:cNvSpPr/>
          <p:nvPr/>
        </p:nvSpPr>
        <p:spPr>
          <a:xfrm>
            <a:off x="3551274" y="3247747"/>
            <a:ext cx="299711" cy="1977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48468-6AB7-48D4-93E4-39EF62BC4D49}"/>
              </a:ext>
            </a:extLst>
          </p:cNvPr>
          <p:cNvSpPr/>
          <p:nvPr/>
        </p:nvSpPr>
        <p:spPr>
          <a:xfrm>
            <a:off x="2709747" y="5201759"/>
            <a:ext cx="22721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Unmet need – no treatments for 100s of human diseases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5C61FEF-D73E-4DDB-8D4F-7744B92B434D}"/>
              </a:ext>
            </a:extLst>
          </p:cNvPr>
          <p:cNvSpPr/>
          <p:nvPr/>
        </p:nvSpPr>
        <p:spPr>
          <a:xfrm>
            <a:off x="4354817" y="3969480"/>
            <a:ext cx="615250" cy="495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7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10" grpId="0" animBg="1"/>
      <p:bldP spid="12" grpId="0"/>
      <p:bldP spid="14" grpId="0"/>
      <p:bldP spid="17" grpId="0"/>
      <p:bldP spid="22" grpId="0"/>
      <p:bldP spid="23" grpId="0" animBg="1"/>
      <p:bldP spid="24" grpId="0" animBg="1"/>
      <p:bldP spid="25" grpId="0"/>
      <p:bldP spid="27" grpId="0" animBg="1"/>
      <p:bldP spid="34" grpId="0" animBg="1"/>
      <p:bldP spid="35" grpId="0" animBg="1"/>
      <p:bldP spid="21" grpId="0"/>
      <p:bldP spid="26" grpId="0" animBg="1"/>
      <p:bldP spid="29" grpId="0" animBg="1"/>
      <p:bldP spid="11" grpId="0" animBg="1"/>
      <p:bldP spid="30" grpId="0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44B802-803D-40C4-9AFA-6978AFEA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en-GB" dirty="0"/>
              <a:t>Historic lack of ethical engagement with animal research regulations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D1EA42-010B-4B5A-A6DC-A4922E521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86" y="3630231"/>
            <a:ext cx="3351776" cy="183562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E4BDE-E0F5-4C0E-9927-F51B5D801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152" y="6175367"/>
            <a:ext cx="1048604" cy="4663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9290BD-B6EA-43DE-8CDE-27A1696BCBF2}"/>
              </a:ext>
            </a:extLst>
          </p:cNvPr>
          <p:cNvSpPr/>
          <p:nvPr/>
        </p:nvSpPr>
        <p:spPr>
          <a:xfrm>
            <a:off x="523983" y="2394435"/>
            <a:ext cx="77261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Hvitved</a:t>
            </a:r>
            <a:r>
              <a:rPr lang="en-GB" sz="2000" dirty="0"/>
              <a:t> (2020): animal research regulations developed by research community - no input from ethicists – contrast with ethicists engagement with human research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/>
              <a:t>Belmont Report (US), Declaration of Helsinki </a:t>
            </a:r>
            <a:r>
              <a:rPr lang="en-GB" sz="2000" dirty="0"/>
              <a:t>lay out foundational ethical principles to guide development of regulations - animal research regulations do not benefit from underlying ethical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Scientific interest remains at centre of laboratory animal research regulations - assumption that animal research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 absence of ethical input, animal protection organisations shape discussions about ethics</a:t>
            </a:r>
          </a:p>
        </p:txBody>
      </p:sp>
    </p:spTree>
    <p:extLst>
      <p:ext uri="{BB962C8B-B14F-4D97-AF65-F5344CB8AC3E}">
        <p14:creationId xmlns:p14="http://schemas.microsoft.com/office/powerpoint/2010/main" val="25091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4062-58CE-4848-AB85-A5350788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1534776" cy="1154328"/>
          </a:xfrm>
        </p:spPr>
        <p:txBody>
          <a:bodyPr/>
          <a:lstStyle/>
          <a:p>
            <a:r>
              <a:rPr lang="en-GB" dirty="0"/>
              <a:t>Nuffield Council on Bioethics report, 2005</a:t>
            </a:r>
          </a:p>
        </p:txBody>
      </p:sp>
      <p:pic>
        <p:nvPicPr>
          <p:cNvPr id="1026" name="Picture 2" descr="Image result for nuffield council on bioethics the ethics of research involving animals (2005)">
            <a:extLst>
              <a:ext uri="{FF2B5EF4-FFF2-40B4-BE49-F238E27FC236}">
                <a16:creationId xmlns:a16="http://schemas.microsoft.com/office/drawing/2014/main" id="{8A376700-34F6-422E-B8BF-2F32C900F5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1808723"/>
            <a:ext cx="2751403" cy="37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8BD83C-1345-4378-8BA7-B9E78F3873D9}"/>
              </a:ext>
            </a:extLst>
          </p:cNvPr>
          <p:cNvSpPr txBox="1"/>
          <p:nvPr/>
        </p:nvSpPr>
        <p:spPr>
          <a:xfrm>
            <a:off x="3867566" y="2305615"/>
            <a:ext cx="7224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Took position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research involving animals have provided benefits to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animals can be useful for studying aspects of human biology / disease </a:t>
            </a:r>
          </a:p>
          <a:p>
            <a:endParaRPr lang="en-GB" sz="2000" dirty="0"/>
          </a:p>
          <a:p>
            <a:r>
              <a:rPr lang="en-GB" sz="2000" dirty="0"/>
              <a:t>Advocated continued weighing on case by case basis (HBA) and continued use of 3Rs, albeit with greater emphasis on Replacement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50C97C-90C8-49F4-9CD4-B0AA973A843E}"/>
              </a:ext>
            </a:extLst>
          </p:cNvPr>
          <p:cNvSpPr/>
          <p:nvPr/>
        </p:nvSpPr>
        <p:spPr>
          <a:xfrm>
            <a:off x="772632" y="5573802"/>
            <a:ext cx="2920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Working party of 18, of which 3 working in philosophy / ethics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7A45F-6E4A-40B9-8671-E76FFA697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404" y="6131308"/>
            <a:ext cx="1019643" cy="4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6D44-D80E-47A2-BCBF-DDCD6051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0" y="399339"/>
            <a:ext cx="12089219" cy="1005904"/>
          </a:xfrm>
        </p:spPr>
        <p:txBody>
          <a:bodyPr>
            <a:normAutofit/>
          </a:bodyPr>
          <a:lstStyle/>
          <a:p>
            <a:r>
              <a:rPr lang="en-GB" dirty="0"/>
              <a:t>Oxford Centre for Animal Ethics report, 2015</a:t>
            </a:r>
          </a:p>
        </p:txBody>
      </p:sp>
      <p:pic>
        <p:nvPicPr>
          <p:cNvPr id="2050" name="Picture 2" descr="Image result for Normalising the Unthinkable: The Ethics of Using Animals in Experiments">
            <a:extLst>
              <a:ext uri="{FF2B5EF4-FFF2-40B4-BE49-F238E27FC236}">
                <a16:creationId xmlns:a16="http://schemas.microsoft.com/office/drawing/2014/main" id="{A7B5D527-53B2-4233-99ED-4B9033CA48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9" y="1728035"/>
            <a:ext cx="2069291" cy="29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F370F2-75DC-4EA4-A5D7-979353E54864}"/>
              </a:ext>
            </a:extLst>
          </p:cNvPr>
          <p:cNvSpPr txBox="1"/>
          <p:nvPr/>
        </p:nvSpPr>
        <p:spPr>
          <a:xfrm>
            <a:off x="471616" y="1628119"/>
            <a:ext cx="87946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Know more about extent / range of how animals can be harmed, i.e. they experience pain, shock, fear, foreboding, trauma, anxiety, anticipation, terror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Animals have worth in themselves, not just tools for human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Some factors commend animals as subjects of special moral solicitude, e.g. unable to give consent / represent own interests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Regulations do not protect 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 ‘overconfidence’ in animal experiments as a scientific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/>
              <a:t>‘We cannot avoid the conclusion that animal experimentation represents the institutionalisation of a </a:t>
            </a:r>
            <a:r>
              <a:rPr lang="en-GB" sz="2000" b="1" i="1" dirty="0"/>
              <a:t>pre-ethical</a:t>
            </a:r>
            <a:r>
              <a:rPr lang="en-GB" sz="2000" i="1" dirty="0"/>
              <a:t> view of animals’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B4C822-5086-44A9-BA3E-2CB8F9623DF7}"/>
              </a:ext>
            </a:extLst>
          </p:cNvPr>
          <p:cNvSpPr/>
          <p:nvPr/>
        </p:nvSpPr>
        <p:spPr>
          <a:xfrm>
            <a:off x="9471835" y="4654257"/>
            <a:ext cx="2122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Working party of 20 academics, 7 of whom working in philosophy /ethics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09BC83-70CB-42E2-B35B-6DBADD523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3755" y="6231502"/>
            <a:ext cx="1019643" cy="4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7DD6-2D2A-4A18-BAFA-4012F7A7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15" y="272375"/>
            <a:ext cx="10705994" cy="1318993"/>
          </a:xfrm>
        </p:spPr>
        <p:txBody>
          <a:bodyPr/>
          <a:lstStyle/>
          <a:p>
            <a:r>
              <a:rPr lang="en-GB" dirty="0"/>
              <a:t>Thoughts/ questions about 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DB28B-8E98-4FB2-831B-368F83B10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002" y="1622079"/>
            <a:ext cx="10513219" cy="4736387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Both reports have been largely ignored – no impact on regulations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Agree with moral philosophers that current situation not morally responsible / ‘pre-ethical’ – but what to do?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Is it ethical to continue trying to make animal models work as scientists/ applied ethicists suggest?</a:t>
            </a:r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en-GB" dirty="0"/>
              <a:t>Little evidence that guidelines /checklists improve animal study quality (STAIR 2009)</a:t>
            </a:r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en-GB" dirty="0"/>
              <a:t>Even if animal studies conducted perfectly, animal-human species differences would continue to make translation of data from animal to humans unreliable</a:t>
            </a:r>
          </a:p>
          <a:p>
            <a:pPr marL="578358" lvl="1" indent="-285750">
              <a:buFont typeface="Arial" pitchFamily="34" charset="0"/>
              <a:buChar char="•"/>
            </a:pPr>
            <a:endParaRPr lang="en-GB" dirty="0"/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GB" dirty="0"/>
              <a:t>Applied ethicists appear to have adopted scientific agenda – helpful? Or more independence preferable?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Ethical input needed to overhaul/ replace HBA and 3Rs</a:t>
            </a:r>
          </a:p>
          <a:p>
            <a:pPr marL="891540" lvl="4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i="1" dirty="0">
                <a:solidFill>
                  <a:schemeClr val="tx1"/>
                </a:solidFill>
              </a:rPr>
              <a:t>Foundational ethical principles needed to underpin animal research policy and regulations</a:t>
            </a:r>
            <a:endParaRPr lang="en-GB" sz="2400" i="1" dirty="0"/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GB" sz="2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i="0" dirty="0"/>
              <a:t>Animal research traditionally a closed community - h</a:t>
            </a:r>
            <a:r>
              <a:rPr lang="en-GB" i="0" dirty="0">
                <a:solidFill>
                  <a:schemeClr val="tx1"/>
                </a:solidFill>
              </a:rPr>
              <a:t>ow to get ethicists/ philosophers together with regulators / policy makers?</a:t>
            </a:r>
            <a:endParaRPr lang="en-GB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F9838-D141-44C1-9DD8-4E1AB6532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177" y="6131308"/>
            <a:ext cx="1019643" cy="4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8EF2-BACA-4D9A-82F5-3C6EBB12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26" y="979010"/>
            <a:ext cx="10515600" cy="515762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sz="2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4300" dirty="0"/>
              <a:t>Thank you</a:t>
            </a:r>
            <a:endParaRPr lang="en-GB" sz="71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2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2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2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600" dirty="0">
                <a:solidFill>
                  <a:schemeClr val="accent5">
                    <a:lumMod val="75000"/>
                  </a:schemeClr>
                </a:solidFill>
              </a:rPr>
              <a:t>pandora@safermedicines.org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285C761-179A-4157-BF00-B9C4020B8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86" y="6012943"/>
            <a:ext cx="1202080" cy="55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8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9FA3-75D9-40C4-BBA8-596F3E0D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499533"/>
            <a:ext cx="10602685" cy="1427238"/>
          </a:xfrm>
        </p:spPr>
        <p:txBody>
          <a:bodyPr/>
          <a:lstStyle/>
          <a:p>
            <a:r>
              <a:rPr lang="en-GB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BC836-A33A-49C0-97A8-9A4F76F89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Ethical context and regulations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EA426-9E10-432A-B8E1-549BF174F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240" y="6131308"/>
            <a:ext cx="1019643" cy="4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0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8F40-24AE-4A54-AF97-1D0F4174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necessary evil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55105-41AA-422F-995C-0B746690E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355" y="6029324"/>
            <a:ext cx="1019643" cy="454317"/>
          </a:xfrm>
          <a:prstGeom prst="rect">
            <a:avLst/>
          </a:prstGeom>
        </p:spPr>
      </p:pic>
      <p:pic>
        <p:nvPicPr>
          <p:cNvPr id="1028" name="Picture 4" descr="Image result for pills">
            <a:extLst>
              <a:ext uri="{FF2B5EF4-FFF2-40B4-BE49-F238E27FC236}">
                <a16:creationId xmlns:a16="http://schemas.microsoft.com/office/drawing/2014/main" id="{9EE1CF25-1199-40DD-9188-066009D6E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53" y="1752909"/>
            <a:ext cx="4179675" cy="23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8160D-A274-4CCC-9E71-10FC1E626970}"/>
              </a:ext>
            </a:extLst>
          </p:cNvPr>
          <p:cNvSpPr txBox="1"/>
          <p:nvPr/>
        </p:nvSpPr>
        <p:spPr>
          <a:xfrm>
            <a:off x="762000" y="1918076"/>
            <a:ext cx="5692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‘Common sense’ view has been that animal research is something unpleasant we must accept in order to achieve benefits for humans</a:t>
            </a:r>
          </a:p>
        </p:txBody>
      </p:sp>
      <p:pic>
        <p:nvPicPr>
          <p:cNvPr id="4098" name="Picture 2" descr="Image result for Animal research">
            <a:extLst>
              <a:ext uri="{FF2B5EF4-FFF2-40B4-BE49-F238E27FC236}">
                <a16:creationId xmlns:a16="http://schemas.microsoft.com/office/drawing/2014/main" id="{623AA236-B535-45CD-8475-4EEE239D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09" y="3969608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zebrafish research">
            <a:extLst>
              <a:ext uri="{FF2B5EF4-FFF2-40B4-BE49-F238E27FC236}">
                <a16:creationId xmlns:a16="http://schemas.microsoft.com/office/drawing/2014/main" id="{A652FC62-8FAF-453A-B2C4-A766B587C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6" y="322199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2A600-5DEB-4C41-AB65-E5D22B4D2D12}"/>
              </a:ext>
            </a:extLst>
          </p:cNvPr>
          <p:cNvSpPr txBox="1"/>
          <p:nvPr/>
        </p:nvSpPr>
        <p:spPr>
          <a:xfrm>
            <a:off x="762000" y="5775753"/>
            <a:ext cx="277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Focus will be on benefits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AFDD9944-24FE-4115-A92C-42F981CCF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99" y="4458364"/>
            <a:ext cx="2578173" cy="19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0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69F6-5453-44A1-8F5B-250E5307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A3355-DBF5-4184-8540-3CFBC78B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1"/>
            <a:ext cx="7638288" cy="383508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Humans count morally ‘more’ than animals, so animals can be harmed if the outcome is deemed to benefit humans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Utilitarian context - the end (benefits for humans) justifies the means (harms to animals)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Animals used in research for human treatments will not benefit in any way from the research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Animals do not consent to being research subjects and their vital interests are sacrificed for human interests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E4BDE-E0F5-4C0E-9927-F51B5D80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9" y="5846762"/>
            <a:ext cx="1048604" cy="466385"/>
          </a:xfrm>
          <a:prstGeom prst="rect">
            <a:avLst/>
          </a:prstGeom>
        </p:spPr>
      </p:pic>
      <p:pic>
        <p:nvPicPr>
          <p:cNvPr id="6" name="Picture 2" descr="Image result for ethics of animal research">
            <a:extLst>
              <a:ext uri="{FF2B5EF4-FFF2-40B4-BE49-F238E27FC236}">
                <a16:creationId xmlns:a16="http://schemas.microsoft.com/office/drawing/2014/main" id="{DBE29D28-415D-4419-8C96-B8B2FFB5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8" y="2437293"/>
            <a:ext cx="3200400" cy="312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0C22C2-A883-4152-BDBD-2952CD8B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7189317" cy="1658198"/>
          </a:xfrm>
        </p:spPr>
        <p:txBody>
          <a:bodyPr>
            <a:normAutofit fontScale="90000"/>
          </a:bodyPr>
          <a:lstStyle/>
          <a:p>
            <a:r>
              <a:rPr lang="en-GB" dirty="0"/>
              <a:t>Steps involved in gaining approval for animal research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B05D40-9F71-43B2-A6F4-5A122ED1C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674049"/>
              </p:ext>
            </p:extLst>
          </p:nvPr>
        </p:nvGraphicFramePr>
        <p:xfrm>
          <a:off x="676275" y="2011364"/>
          <a:ext cx="10753725" cy="293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50B4F3E-7026-4E78-872B-22C9241F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5489" y="5846762"/>
            <a:ext cx="1048604" cy="466385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6163B2FD-1895-45CB-9F2A-4921143FCB3B}"/>
              </a:ext>
            </a:extLst>
          </p:cNvPr>
          <p:cNvSpPr/>
          <p:nvPr/>
        </p:nvSpPr>
        <p:spPr>
          <a:xfrm>
            <a:off x="5106124" y="4047128"/>
            <a:ext cx="408214" cy="538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CF704B6-D66A-459C-8399-C3FEBD93C6AC}"/>
              </a:ext>
            </a:extLst>
          </p:cNvPr>
          <p:cNvSpPr/>
          <p:nvPr/>
        </p:nvSpPr>
        <p:spPr>
          <a:xfrm>
            <a:off x="7210941" y="4060209"/>
            <a:ext cx="408214" cy="538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4C1AF87-3721-49A9-8D1B-FC1DF0E8A3FA}"/>
              </a:ext>
            </a:extLst>
          </p:cNvPr>
          <p:cNvSpPr/>
          <p:nvPr/>
        </p:nvSpPr>
        <p:spPr>
          <a:xfrm>
            <a:off x="9342913" y="4022838"/>
            <a:ext cx="408214" cy="538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C92D6B-89AF-49F3-9659-77357FA61513}"/>
              </a:ext>
            </a:extLst>
          </p:cNvPr>
          <p:cNvGrpSpPr/>
          <p:nvPr/>
        </p:nvGrpSpPr>
        <p:grpSpPr>
          <a:xfrm>
            <a:off x="5310231" y="4983868"/>
            <a:ext cx="2066206" cy="1239723"/>
            <a:chOff x="4725" y="848235"/>
            <a:chExt cx="2066206" cy="123972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C80ABBA-9D21-41DA-A994-DF77DF318CFB}"/>
                </a:ext>
              </a:extLst>
            </p:cNvPr>
            <p:cNvSpPr/>
            <p:nvPr/>
          </p:nvSpPr>
          <p:spPr>
            <a:xfrm>
              <a:off x="4725" y="848235"/>
              <a:ext cx="2066206" cy="12397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07C3C8EA-2A8A-458B-BCEF-F45E11CE3A19}"/>
                </a:ext>
              </a:extLst>
            </p:cNvPr>
            <p:cNvSpPr txBox="1"/>
            <p:nvPr/>
          </p:nvSpPr>
          <p:spPr>
            <a:xfrm>
              <a:off x="41035" y="884545"/>
              <a:ext cx="1993586" cy="11671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kern="1200" dirty="0"/>
                <a:t>Weighing of harms </a:t>
              </a:r>
              <a:r>
                <a:rPr lang="en-GB" sz="2300" dirty="0"/>
                <a:t>&amp; </a:t>
              </a:r>
              <a:r>
                <a:rPr lang="en-GB" sz="2300" kern="1200" dirty="0"/>
                <a:t>benefits of research (HBA)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885C10-2C14-49A4-A7DF-A19ECA89EC1A}"/>
              </a:ext>
            </a:extLst>
          </p:cNvPr>
          <p:cNvGrpSpPr/>
          <p:nvPr/>
        </p:nvGrpSpPr>
        <p:grpSpPr>
          <a:xfrm>
            <a:off x="7619155" y="4983868"/>
            <a:ext cx="2066206" cy="1239723"/>
            <a:chOff x="4725" y="848235"/>
            <a:chExt cx="2066206" cy="123972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699C25E-F5DD-4BC1-8970-52331784AC30}"/>
                </a:ext>
              </a:extLst>
            </p:cNvPr>
            <p:cNvSpPr/>
            <p:nvPr/>
          </p:nvSpPr>
          <p:spPr>
            <a:xfrm>
              <a:off x="4725" y="848235"/>
              <a:ext cx="2066206" cy="12397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D0A068F1-DF3F-4E7C-9CE3-4223089CBC9D}"/>
                </a:ext>
              </a:extLst>
            </p:cNvPr>
            <p:cNvSpPr txBox="1"/>
            <p:nvPr/>
          </p:nvSpPr>
          <p:spPr>
            <a:xfrm>
              <a:off x="41035" y="884545"/>
              <a:ext cx="1993586" cy="11671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kern="1200" dirty="0"/>
                <a:t>Consideration of how to minimise harms (3Rs)</a:t>
              </a:r>
            </a:p>
          </p:txBody>
        </p:sp>
      </p:grpSp>
      <p:pic>
        <p:nvPicPr>
          <p:cNvPr id="6146" name="Picture 2" descr="Image result for AWERB image">
            <a:extLst>
              <a:ext uri="{FF2B5EF4-FFF2-40B4-BE49-F238E27FC236}">
                <a16:creationId xmlns:a16="http://schemas.microsoft.com/office/drawing/2014/main" id="{FAED0935-ABC9-4521-A419-FC675AE96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86" y="4096667"/>
            <a:ext cx="2373712" cy="226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8BAD15-3E56-4514-825E-8B2EE461C0CC}"/>
              </a:ext>
            </a:extLst>
          </p:cNvPr>
          <p:cNvSpPr txBox="1"/>
          <p:nvPr/>
        </p:nvSpPr>
        <p:spPr>
          <a:xfrm>
            <a:off x="8301528" y="1651888"/>
            <a:ext cx="3751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Animals in Science Regulation Unit </a:t>
            </a:r>
            <a:r>
              <a:rPr lang="en-GB" dirty="0"/>
              <a:t>(part of Home Office) considers licence applications </a:t>
            </a:r>
          </a:p>
        </p:txBody>
      </p:sp>
    </p:spTree>
    <p:extLst>
      <p:ext uri="{BB962C8B-B14F-4D97-AF65-F5344CB8AC3E}">
        <p14:creationId xmlns:p14="http://schemas.microsoft.com/office/powerpoint/2010/main" val="15302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AA2900-FC94-49B7-A94E-3FCBAB5F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Harm benefit analysis (HBA)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E05844-AFB0-41B1-A006-CE304BAE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4172" y="1929376"/>
            <a:ext cx="7550604" cy="4099948"/>
          </a:xfrm>
        </p:spPr>
        <p:txBody>
          <a:bodyPr>
            <a:normAutofit fontScale="92500" lnSpcReduction="10000"/>
          </a:bodyPr>
          <a:lstStyle/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HBA conducted by competent authority  as part of licensing of animal studies (in UK since 1986, in Europe since 2013)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</a:rPr>
              <a:t>Cornerstone of regulation - involves weighing anticipated benefits of research against predicted harms to animals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‘to assess whether the harm to the animals in terms of suffering, pain and distress is justified by the expected outcome’ </a:t>
            </a:r>
            <a:r>
              <a:rPr lang="en-GB" sz="2200" dirty="0">
                <a:solidFill>
                  <a:schemeClr val="tx1"/>
                </a:solidFill>
              </a:rPr>
              <a:t>and to consider whether the research ‘may ultimately benefit human beings, animals or the environment.’</a:t>
            </a:r>
            <a:r>
              <a:rPr lang="en-GB" sz="2200" i="1" dirty="0">
                <a:solidFill>
                  <a:schemeClr val="tx1"/>
                </a:solidFill>
              </a:rPr>
              <a:t> (European Union  Directive 2010/63/EU, Article 38)</a:t>
            </a:r>
            <a:r>
              <a:rPr lang="en-GB" sz="2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i="1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ethical input into drafting of HBA regulations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0BF50-8715-4EA4-BB22-F8271A9F2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355" y="6029324"/>
            <a:ext cx="1019643" cy="454317"/>
          </a:xfrm>
          <a:prstGeom prst="rect">
            <a:avLst/>
          </a:prstGeom>
        </p:spPr>
      </p:pic>
      <p:pic>
        <p:nvPicPr>
          <p:cNvPr id="8" name="Picture 2" descr="Image result for harms and benefits">
            <a:extLst>
              <a:ext uri="{FF2B5EF4-FFF2-40B4-BE49-F238E27FC236}">
                <a16:creationId xmlns:a16="http://schemas.microsoft.com/office/drawing/2014/main" id="{BD6FB403-E544-4296-9B73-2F3B6BC3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2" y="2522764"/>
            <a:ext cx="3145285" cy="217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D976-2729-4BB0-9066-77B2CFD7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16" y="192984"/>
            <a:ext cx="11654984" cy="1215686"/>
          </a:xfrm>
        </p:spPr>
        <p:txBody>
          <a:bodyPr/>
          <a:lstStyle/>
          <a:p>
            <a:r>
              <a:rPr lang="en-GB" dirty="0"/>
              <a:t>3Rs – to minimise negative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3D755-4BAD-4977-8A68-610450AA2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2259" y="1840711"/>
            <a:ext cx="8497110" cy="2742174"/>
          </a:xfrm>
        </p:spPr>
        <p:txBody>
          <a:bodyPr>
            <a:normAutofit lnSpcReduction="10000"/>
          </a:bodyPr>
          <a:lstStyle/>
          <a:p>
            <a:r>
              <a:rPr lang="en-GB" sz="2000" b="1" dirty="0"/>
              <a:t>Replacement</a:t>
            </a:r>
            <a:r>
              <a:rPr lang="en-GB" sz="2000" dirty="0"/>
              <a:t>: use of methods which avoid / replace animals</a:t>
            </a:r>
          </a:p>
          <a:p>
            <a:pPr lvl="2"/>
            <a:r>
              <a:rPr lang="en-GB" sz="2000" dirty="0"/>
              <a:t>Animals should only be used for scientific purposes where a non-animal alternative is unavailable </a:t>
            </a:r>
          </a:p>
          <a:p>
            <a:pPr lvl="2"/>
            <a:r>
              <a:rPr lang="en-GB" sz="2000" dirty="0"/>
              <a:t>(</a:t>
            </a:r>
            <a:r>
              <a:rPr lang="en-GB" sz="2000" i="1" dirty="0"/>
              <a:t>Directive 2010/63/EU on the protection of animals used for scientific purposes</a:t>
            </a:r>
            <a:r>
              <a:rPr lang="en-GB" sz="2000" dirty="0"/>
              <a:t>) </a:t>
            </a:r>
          </a:p>
          <a:p>
            <a:r>
              <a:rPr lang="en-GB" sz="2000" b="1" dirty="0"/>
              <a:t>Reduction</a:t>
            </a:r>
            <a:r>
              <a:rPr lang="en-GB" sz="2000" dirty="0"/>
              <a:t>: use of methods that enable researchers to obtain comparable levels of information from fewer animals, or more information from same number</a:t>
            </a:r>
          </a:p>
          <a:p>
            <a:r>
              <a:rPr lang="en-GB" sz="2000" b="1" dirty="0"/>
              <a:t>Refinement</a:t>
            </a:r>
            <a:r>
              <a:rPr lang="en-GB" sz="2000" dirty="0"/>
              <a:t>: use of methods that alleviate or minimize potential pain, suffering or distress</a:t>
            </a:r>
            <a:endParaRPr lang="en-GB" dirty="0"/>
          </a:p>
        </p:txBody>
      </p:sp>
      <p:pic>
        <p:nvPicPr>
          <p:cNvPr id="2050" name="Picture 2" descr="Image result for russell and burch 1959">
            <a:extLst>
              <a:ext uri="{FF2B5EF4-FFF2-40B4-BE49-F238E27FC236}">
                <a16:creationId xmlns:a16="http://schemas.microsoft.com/office/drawing/2014/main" id="{D035F763-E748-4DDC-A4DC-1F5D75938C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0" y="1710083"/>
            <a:ext cx="2009569" cy="30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95778-B5CF-45BE-96D2-9B92AE08D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117" y="6198631"/>
            <a:ext cx="1048604" cy="466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794A3F-7D84-4671-8295-E194E32E7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62" y="5545367"/>
            <a:ext cx="2265491" cy="8978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25971A-E310-458B-A591-F8FC3330ACEA}"/>
              </a:ext>
            </a:extLst>
          </p:cNvPr>
          <p:cNvSpPr/>
          <p:nvPr/>
        </p:nvSpPr>
        <p:spPr>
          <a:xfrm>
            <a:off x="496270" y="4793974"/>
            <a:ext cx="2049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Drafted in 1959 by zoologist and microbiologist - no ethical input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94F0E-D3EE-4E0C-861F-3F890268D819}"/>
              </a:ext>
            </a:extLst>
          </p:cNvPr>
          <p:cNvSpPr/>
          <p:nvPr/>
        </p:nvSpPr>
        <p:spPr>
          <a:xfrm>
            <a:off x="3719788" y="4660983"/>
            <a:ext cx="6382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3Rs embedded in national /international legislation and policies of organisations that fund / conduct animal research</a:t>
            </a:r>
          </a:p>
        </p:txBody>
      </p:sp>
    </p:spTree>
    <p:extLst>
      <p:ext uri="{BB962C8B-B14F-4D97-AF65-F5344CB8AC3E}">
        <p14:creationId xmlns:p14="http://schemas.microsoft.com/office/powerpoint/2010/main" val="35833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4948</TotalTime>
  <Words>2899</Words>
  <Application>Microsoft Office PowerPoint</Application>
  <PresentationFormat>Widescreen</PresentationFormat>
  <Paragraphs>340</Paragraphs>
  <Slides>37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Symbol</vt:lpstr>
      <vt:lpstr>Wingdings</vt:lpstr>
      <vt:lpstr>Metropolitan</vt:lpstr>
      <vt:lpstr>Towards a new ethics of animal research</vt:lpstr>
      <vt:lpstr>Plan of talk</vt:lpstr>
      <vt:lpstr>Uses of animals in research (UK)</vt:lpstr>
      <vt:lpstr>Part 1</vt:lpstr>
      <vt:lpstr>A necessary evil</vt:lpstr>
      <vt:lpstr>Ethical context</vt:lpstr>
      <vt:lpstr>Steps involved in gaining approval for animal research</vt:lpstr>
      <vt:lpstr>Harm benefit analysis (HBA)</vt:lpstr>
      <vt:lpstr>3Rs – to minimise negative consequences</vt:lpstr>
      <vt:lpstr>Critiques of HBA</vt:lpstr>
      <vt:lpstr>Critiques of 3Rs</vt:lpstr>
      <vt:lpstr>Part 2</vt:lpstr>
      <vt:lpstr>‘Animal models’</vt:lpstr>
      <vt:lpstr>Reproducibility crisis</vt:lpstr>
      <vt:lpstr>Bias</vt:lpstr>
      <vt:lpstr>Problems with representativeness of animal models </vt:lpstr>
      <vt:lpstr>Implications for clinical translation?</vt:lpstr>
      <vt:lpstr>Concordance between animal and human studies – SR evidence</vt:lpstr>
      <vt:lpstr>Low rates for market approval of drugs</vt:lpstr>
      <vt:lpstr>Unmet need</vt:lpstr>
      <vt:lpstr>Stroke</vt:lpstr>
      <vt:lpstr>Unmet need </vt:lpstr>
      <vt:lpstr>Does animal research benefit humans?</vt:lpstr>
      <vt:lpstr>New approach methodologies (NAMs)</vt:lpstr>
      <vt:lpstr>Human relevant research</vt:lpstr>
      <vt:lpstr>Part 3</vt:lpstr>
      <vt:lpstr>Responses to evidence – philosophers, public, animal protection organisations</vt:lpstr>
      <vt:lpstr>PowerPoint Presentation</vt:lpstr>
      <vt:lpstr>PowerPoint Presentation</vt:lpstr>
      <vt:lpstr>Responses to evidence – scientists, applied ethicists</vt:lpstr>
      <vt:lpstr>Part 4</vt:lpstr>
      <vt:lpstr>Ethical implications of poor quality research &amp; low rates of clinical translation</vt:lpstr>
      <vt:lpstr>Historic lack of ethical engagement with animal research regulations</vt:lpstr>
      <vt:lpstr>Nuffield Council on Bioethics report, 2005</vt:lpstr>
      <vt:lpstr>Oxford Centre for Animal Ethics report, 2015</vt:lpstr>
      <vt:lpstr>Thoughts/ questions about 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new ethics of animal research? </dc:title>
  <dc:creator>Pandora Pound</dc:creator>
  <cp:lastModifiedBy>Pandora Pound</cp:lastModifiedBy>
  <cp:revision>680</cp:revision>
  <dcterms:created xsi:type="dcterms:W3CDTF">2020-01-06T13:35:57Z</dcterms:created>
  <dcterms:modified xsi:type="dcterms:W3CDTF">2020-02-14T11:19:02Z</dcterms:modified>
</cp:coreProperties>
</file>